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5" r:id="rId1"/>
  </p:sldMasterIdLst>
  <p:notesMasterIdLst>
    <p:notesMasterId r:id="rId28"/>
  </p:notesMasterIdLst>
  <p:sldIdLst>
    <p:sldId id="256" r:id="rId2"/>
    <p:sldId id="281" r:id="rId3"/>
    <p:sldId id="318" r:id="rId4"/>
    <p:sldId id="304" r:id="rId5"/>
    <p:sldId id="303" r:id="rId6"/>
    <p:sldId id="284" r:id="rId7"/>
    <p:sldId id="285" r:id="rId8"/>
    <p:sldId id="286" r:id="rId9"/>
    <p:sldId id="287" r:id="rId10"/>
    <p:sldId id="308" r:id="rId11"/>
    <p:sldId id="267" r:id="rId12"/>
    <p:sldId id="288" r:id="rId13"/>
    <p:sldId id="305" r:id="rId14"/>
    <p:sldId id="307" r:id="rId15"/>
    <p:sldId id="289" r:id="rId16"/>
    <p:sldId id="316" r:id="rId17"/>
    <p:sldId id="290" r:id="rId18"/>
    <p:sldId id="291" r:id="rId19"/>
    <p:sldId id="292" r:id="rId20"/>
    <p:sldId id="319" r:id="rId21"/>
    <p:sldId id="320" r:id="rId22"/>
    <p:sldId id="321" r:id="rId23"/>
    <p:sldId id="322" r:id="rId24"/>
    <p:sldId id="323" r:id="rId25"/>
    <p:sldId id="324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EFAC2"/>
    <a:srgbClr val="F7CA41"/>
    <a:srgbClr val="8F5628"/>
    <a:srgbClr val="BE7945"/>
    <a:srgbClr val="BB8E74"/>
    <a:srgbClr val="6EB1C2"/>
    <a:srgbClr val="009D3A"/>
    <a:srgbClr val="63B976"/>
    <a:srgbClr val="F5AF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53" autoAdjust="0"/>
    <p:restoredTop sz="72414" autoAdjust="0"/>
  </p:normalViewPr>
  <p:slideViewPr>
    <p:cSldViewPr snapToGrid="0" snapToObjects="1" showGuides="1">
      <p:cViewPr>
        <p:scale>
          <a:sx n="75" d="100"/>
          <a:sy n="75" d="100"/>
        </p:scale>
        <p:origin x="-128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0F29-4238-D34E-91BC-AA9A40751040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E4B1-B32D-EF42-BFE2-4194691EF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27FE9-3A80-974B-A94E-A896F449BF3C}" type="slidenum">
              <a:rPr lang="en-US">
                <a:latin typeface="Times" charset="0"/>
              </a:rPr>
              <a:pPr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6E237-FAD0-EF40-820A-9C3A8A2A2B0A}" type="slidenum">
              <a:rPr lang="en-US">
                <a:latin typeface="Times" charset="0"/>
              </a:rPr>
              <a:pPr/>
              <a:t>12</a:t>
            </a:fld>
            <a:endParaRPr lang="en-US">
              <a:latin typeface="Times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739900" y="152400"/>
            <a:ext cx="3454400" cy="25908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6248400" cy="55626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AE67-1E78-5443-BDEA-FAF69E59F85F}" type="slidenum">
              <a:rPr lang="en-US">
                <a:latin typeface="Times" charset="0"/>
              </a:rPr>
              <a:pPr/>
              <a:t>14</a:t>
            </a:fld>
            <a:endParaRPr lang="en-US">
              <a:latin typeface="Times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1A2D-3799-4540-84E0-643D348BEA3D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B0B69-C538-8F4D-A166-BC980E542C28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A4814-862A-8F4B-B34C-BCCA044093FB}" type="slidenum">
              <a:rPr lang="en-US">
                <a:latin typeface="Times" charset="0"/>
              </a:rPr>
              <a:pPr/>
              <a:t>18</a:t>
            </a:fld>
            <a:endParaRPr lang="en-US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89100" y="152400"/>
            <a:ext cx="3556000" cy="2667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6248400" cy="60960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A0021-B461-2745-9A88-4937AA126F68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68757-76B8-864F-A507-EE0154090A27}" type="slidenum">
              <a:rPr lang="en-US">
                <a:latin typeface="Times" charset="0"/>
              </a:rPr>
              <a:pPr/>
              <a:t>20</a:t>
            </a:fld>
            <a:endParaRPr lang="en-US">
              <a:latin typeface="Times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803400" y="152400"/>
            <a:ext cx="3251200" cy="24384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199"/>
            <a:ext cx="5943600" cy="5942013"/>
          </a:xfrm>
          <a:solidFill>
            <a:srgbClr val="FFFFFF"/>
          </a:solidFill>
          <a:ln/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C563C-7BA5-3B4D-8EF6-27118E24D5E1}" type="slidenum">
              <a:rPr lang="en-US">
                <a:latin typeface="Times" charset="0"/>
              </a:rPr>
              <a:pPr/>
              <a:t>21</a:t>
            </a:fld>
            <a:endParaRPr lang="en-US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>
            <a:normAutofit/>
          </a:bodyPr>
          <a:lstStyle/>
          <a:p>
            <a:pPr eaLnBrk="1" hangingPunct="1"/>
            <a:endParaRPr lang="en-US" sz="1400" dirty="0" smtClean="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C563C-7BA5-3B4D-8EF6-27118E24D5E1}" type="slidenum">
              <a:rPr lang="en-US">
                <a:latin typeface="Times" charset="0"/>
              </a:rPr>
              <a:pPr/>
              <a:t>22</a:t>
            </a:fld>
            <a:endParaRPr lang="en-US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2998A-8765-E345-A24C-0422BD876C9B}" type="slidenum">
              <a:rPr lang="en-US">
                <a:latin typeface="Times" charset="0"/>
              </a:rPr>
              <a:pPr/>
              <a:t>23</a:t>
            </a:fld>
            <a:endParaRPr lang="en-US">
              <a:latin typeface="Times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D0731-F898-1F45-83A2-1022C8CB6515}" type="slidenum">
              <a:rPr lang="en-US">
                <a:latin typeface="Times" charset="0"/>
              </a:rPr>
              <a:pPr/>
              <a:t>24</a:t>
            </a:fld>
            <a:endParaRPr lang="en-US">
              <a:latin typeface="Times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894F1-2829-D347-9337-F12CD4E9C168}" type="slidenum">
              <a:rPr lang="en-US">
                <a:latin typeface="Times" charset="0"/>
              </a:rPr>
              <a:pPr/>
              <a:t>25</a:t>
            </a:fld>
            <a:endParaRPr lang="en-US">
              <a:latin typeface="Times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5562600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MT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C563C-7BA5-3B4D-8EF6-27118E24D5E1}" type="slidenum">
              <a:rPr lang="en-US">
                <a:latin typeface="Times" charset="0"/>
              </a:rPr>
              <a:pPr/>
              <a:t>26</a:t>
            </a:fld>
            <a:endParaRPr lang="en-US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EE4B1-B32D-EF42-BFE2-4194691EF0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AB562-2DBB-DD4E-A5EB-AB222836651C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E33A2-C22C-EE40-8892-96D64B91115B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3FBCB-A73D-6143-B90F-60284692D8B7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EE681-A13E-2F4F-A43F-5C84FC4503A4}" type="slidenum">
              <a:rPr lang="en-US">
                <a:latin typeface="Times" charset="0"/>
              </a:rPr>
              <a:pPr/>
              <a:t>9</a:t>
            </a:fld>
            <a:endParaRPr lang="en-US">
              <a:latin typeface="Times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8C377FC-4031-EC48-9CE4-4AFCAC25E7ED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E262695-7AF4-6C49-B357-2C88855A8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video" Target="file://localhost/Users/sunyoungkim/Documents/Teaching/2008%20teaching/2008%20BIOCHEM%20201/2008%20BIOCHEM%20201%20Lectures/2008%20BIOCHEM%20201%20Lec%2013%20&amp;%2014%20-%20Oxid%20phos/2008%20BIOCHEM%20201%20Oxid%20phos%20images/f1rot_step.avi" TargetMode="Externa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2300"/>
            <a:ext cx="8077200" cy="1866900"/>
          </a:xfrm>
        </p:spPr>
        <p:txBody>
          <a:bodyPr>
            <a:noAutofit/>
          </a:bodyPr>
          <a:lstStyle/>
          <a:p>
            <a:r>
              <a:rPr lang="en-US" sz="6000" dirty="0" smtClean="0"/>
              <a:t>Oxidative phosphorylation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87500"/>
            <a:ext cx="8077200" cy="14996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rbel"/>
                <a:cs typeface="Corbel"/>
              </a:rPr>
              <a:t>INTER 111:  Graduate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 noChangeArrowheads="1"/>
          </p:cNvSpPr>
          <p:nvPr>
            <p:ph type="title" orient="vert"/>
          </p:nvPr>
        </p:nvSpPr>
        <p:spPr>
          <a:xfrm flipV="1">
            <a:off x="0" y="40891"/>
            <a:ext cx="767354" cy="6653213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>
                <a:solidFill>
                  <a:srgbClr val="F7CA41"/>
                </a:solidFill>
                <a:latin typeface="Arial" charset="0"/>
              </a:rPr>
              <a:t>Respiratory electron carriers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555708" y="177650"/>
            <a:ext cx="3589154" cy="6314724"/>
            <a:chOff x="4265" y="99"/>
            <a:chExt cx="1908" cy="4202"/>
          </a:xfrm>
        </p:grpSpPr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4265" y="118"/>
              <a:ext cx="515" cy="4183"/>
              <a:chOff x="4233" y="118"/>
              <a:chExt cx="515" cy="4183"/>
            </a:xfrm>
          </p:grpSpPr>
          <p:sp>
            <p:nvSpPr>
              <p:cNvPr id="30745" name="Text Box 41"/>
              <p:cNvSpPr txBox="1">
                <a:spLocks noChangeArrowheads="1"/>
              </p:cNvSpPr>
              <p:nvPr/>
            </p:nvSpPr>
            <p:spPr bwMode="auto">
              <a:xfrm>
                <a:off x="4257" y="415"/>
                <a:ext cx="479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- 0.32 </a:t>
                </a:r>
                <a:endParaRPr lang="en-US" sz="2000" baseline="30000" dirty="0">
                  <a:latin typeface="Arial" charset="0"/>
                </a:endParaRPr>
              </a:p>
            </p:txBody>
          </p:sp>
          <p:sp>
            <p:nvSpPr>
              <p:cNvPr id="30746" name="Text Box 42"/>
              <p:cNvSpPr txBox="1">
                <a:spLocks noChangeArrowheads="1"/>
              </p:cNvSpPr>
              <p:nvPr/>
            </p:nvSpPr>
            <p:spPr bwMode="auto">
              <a:xfrm>
                <a:off x="4257" y="751"/>
                <a:ext cx="479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- 0.30 </a:t>
                </a:r>
                <a:endParaRPr lang="en-US" sz="2000" baseline="30000" dirty="0">
                  <a:latin typeface="Arial" charset="0"/>
                </a:endParaRPr>
              </a:p>
            </p:txBody>
          </p:sp>
          <p:sp>
            <p:nvSpPr>
              <p:cNvPr id="30747" name="Text Box 51"/>
              <p:cNvSpPr txBox="1">
                <a:spLocks noChangeArrowheads="1"/>
              </p:cNvSpPr>
              <p:nvPr/>
            </p:nvSpPr>
            <p:spPr bwMode="auto">
              <a:xfrm>
                <a:off x="4233" y="1466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+ 0.04 </a:t>
                </a:r>
                <a:endParaRPr lang="en-US" sz="2000" baseline="30000" dirty="0">
                  <a:latin typeface="Arial" charset="0"/>
                </a:endParaRPr>
              </a:p>
            </p:txBody>
          </p:sp>
          <p:sp>
            <p:nvSpPr>
              <p:cNvPr id="30748" name="Text Box 52"/>
              <p:cNvSpPr txBox="1">
                <a:spLocks noChangeArrowheads="1"/>
              </p:cNvSpPr>
              <p:nvPr/>
            </p:nvSpPr>
            <p:spPr bwMode="auto">
              <a:xfrm>
                <a:off x="4233" y="1790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+ 0.07 </a:t>
                </a:r>
                <a:endParaRPr lang="en-US" sz="2000" baseline="30000">
                  <a:latin typeface="Arial" charset="0"/>
                </a:endParaRPr>
              </a:p>
            </p:txBody>
          </p:sp>
          <p:sp>
            <p:nvSpPr>
              <p:cNvPr id="30749" name="Text Box 53"/>
              <p:cNvSpPr txBox="1">
                <a:spLocks noChangeArrowheads="1"/>
              </p:cNvSpPr>
              <p:nvPr/>
            </p:nvSpPr>
            <p:spPr bwMode="auto">
              <a:xfrm>
                <a:off x="4237" y="2492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+ 0.23 </a:t>
                </a:r>
                <a:endParaRPr lang="en-US" sz="2000" baseline="30000">
                  <a:latin typeface="Arial" charset="0"/>
                </a:endParaRPr>
              </a:p>
            </p:txBody>
          </p:sp>
          <p:sp>
            <p:nvSpPr>
              <p:cNvPr id="30750" name="Text Box 54"/>
              <p:cNvSpPr txBox="1">
                <a:spLocks noChangeArrowheads="1"/>
              </p:cNvSpPr>
              <p:nvPr/>
            </p:nvSpPr>
            <p:spPr bwMode="auto">
              <a:xfrm>
                <a:off x="4237" y="3183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+ 0.29 </a:t>
                </a:r>
                <a:endParaRPr lang="en-US" sz="2000" baseline="30000" dirty="0">
                  <a:latin typeface="Arial" charset="0"/>
                </a:endParaRPr>
              </a:p>
            </p:txBody>
          </p:sp>
          <p:sp>
            <p:nvSpPr>
              <p:cNvPr id="30751" name="Text Box 55"/>
              <p:cNvSpPr txBox="1">
                <a:spLocks noChangeArrowheads="1"/>
              </p:cNvSpPr>
              <p:nvPr/>
            </p:nvSpPr>
            <p:spPr bwMode="auto">
              <a:xfrm>
                <a:off x="4237" y="3519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+ 0.55 </a:t>
                </a:r>
                <a:endParaRPr lang="en-US" sz="2000" baseline="30000">
                  <a:latin typeface="Arial" charset="0"/>
                </a:endParaRPr>
              </a:p>
            </p:txBody>
          </p:sp>
          <p:sp>
            <p:nvSpPr>
              <p:cNvPr id="30752" name="Text Box 56"/>
              <p:cNvSpPr txBox="1">
                <a:spLocks noChangeArrowheads="1"/>
              </p:cNvSpPr>
              <p:nvPr/>
            </p:nvSpPr>
            <p:spPr bwMode="auto">
              <a:xfrm>
                <a:off x="4237" y="4035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+ 0.82 </a:t>
                </a:r>
                <a:endParaRPr lang="en-US" sz="2000" baseline="30000" dirty="0">
                  <a:latin typeface="Arial" charset="0"/>
                </a:endParaRPr>
              </a:p>
            </p:txBody>
          </p:sp>
          <p:sp>
            <p:nvSpPr>
              <p:cNvPr id="30753" name="Text Box 62"/>
              <p:cNvSpPr txBox="1">
                <a:spLocks noChangeArrowheads="1"/>
              </p:cNvSpPr>
              <p:nvPr/>
            </p:nvSpPr>
            <p:spPr bwMode="auto">
              <a:xfrm>
                <a:off x="4237" y="2812"/>
                <a:ext cx="51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+ 0.25 </a:t>
                </a:r>
                <a:endParaRPr lang="en-US" sz="2000" baseline="30000">
                  <a:latin typeface="Arial" charset="0"/>
                </a:endParaRPr>
              </a:p>
            </p:txBody>
          </p:sp>
          <p:sp>
            <p:nvSpPr>
              <p:cNvPr id="30754" name="Text Box 66"/>
              <p:cNvSpPr txBox="1">
                <a:spLocks noChangeArrowheads="1"/>
              </p:cNvSpPr>
              <p:nvPr/>
            </p:nvSpPr>
            <p:spPr bwMode="auto">
              <a:xfrm>
                <a:off x="4369" y="118"/>
                <a:ext cx="379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i="1" dirty="0" err="1">
                    <a:latin typeface="Arial" charset="0"/>
                  </a:rPr>
                  <a:t>E</a:t>
                </a:r>
                <a:r>
                  <a:rPr lang="en-US" sz="2000" b="1" i="1" baseline="-25000" dirty="0" err="1">
                    <a:latin typeface="Arial" charset="0"/>
                  </a:rPr>
                  <a:t>o</a:t>
                </a:r>
                <a:r>
                  <a:rPr lang="en-US" sz="2000" b="1" i="1" dirty="0">
                    <a:latin typeface="Arial" charset="0"/>
                  </a:rPr>
                  <a:t>’</a:t>
                </a:r>
              </a:p>
            </p:txBody>
          </p:sp>
        </p:grp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4978" y="99"/>
              <a:ext cx="1195" cy="4184"/>
              <a:chOff x="4978" y="99"/>
              <a:chExt cx="1195" cy="4184"/>
            </a:xfrm>
          </p:grpSpPr>
          <p:sp>
            <p:nvSpPr>
              <p:cNvPr id="30733" name="Text Box 15"/>
              <p:cNvSpPr txBox="1">
                <a:spLocks noChangeArrowheads="1"/>
              </p:cNvSpPr>
              <p:nvPr/>
            </p:nvSpPr>
            <p:spPr bwMode="auto">
              <a:xfrm>
                <a:off x="5041" y="404"/>
                <a:ext cx="97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NAD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+ 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/ NADH</a:t>
                </a:r>
                <a:endParaRPr lang="en-US" sz="2000" baseline="300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734" name="Text Box 30"/>
              <p:cNvSpPr txBox="1">
                <a:spLocks noChangeArrowheads="1"/>
              </p:cNvSpPr>
              <p:nvPr/>
            </p:nvSpPr>
            <p:spPr bwMode="auto">
              <a:xfrm>
                <a:off x="5041" y="740"/>
                <a:ext cx="97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FMN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/ FMNH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en-US" sz="2000" baseline="300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735" name="Text Box 31"/>
              <p:cNvSpPr txBox="1">
                <a:spLocks noChangeArrowheads="1"/>
              </p:cNvSpPr>
              <p:nvPr/>
            </p:nvSpPr>
            <p:spPr bwMode="auto">
              <a:xfrm>
                <a:off x="5041" y="1139"/>
                <a:ext cx="9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3+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S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/ 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2+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S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30736" name="Text Box 32"/>
              <p:cNvSpPr txBox="1">
                <a:spLocks noChangeArrowheads="1"/>
              </p:cNvSpPr>
              <p:nvPr/>
            </p:nvSpPr>
            <p:spPr bwMode="auto">
              <a:xfrm>
                <a:off x="5040" y="2177"/>
                <a:ext cx="9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3+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S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/ 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2+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S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30737" name="Text Box 33"/>
              <p:cNvSpPr txBox="1">
                <a:spLocks noChangeArrowheads="1"/>
              </p:cNvSpPr>
              <p:nvPr/>
            </p:nvSpPr>
            <p:spPr bwMode="auto">
              <a:xfrm>
                <a:off x="4978" y="1779"/>
                <a:ext cx="10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H-Fe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3+ </a:t>
                </a:r>
                <a:r>
                  <a:rPr lang="en-US" sz="2000" dirty="0">
                    <a:solidFill>
                      <a:schemeClr val="bg1"/>
                    </a:solidFill>
                    <a:latin typeface="Arial" charset="0"/>
                  </a:rPr>
                  <a:t>/ H-Fe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rial" charset="0"/>
                  </a:rPr>
                  <a:t>2+ </a:t>
                </a:r>
              </a:p>
            </p:txBody>
          </p:sp>
          <p:sp>
            <p:nvSpPr>
              <p:cNvPr id="30738" name="Text Box 34"/>
              <p:cNvSpPr txBox="1">
                <a:spLocks noChangeArrowheads="1"/>
              </p:cNvSpPr>
              <p:nvPr/>
            </p:nvSpPr>
            <p:spPr bwMode="auto">
              <a:xfrm>
                <a:off x="4978" y="2481"/>
                <a:ext cx="10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3+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2+ </a:t>
                </a:r>
              </a:p>
            </p:txBody>
          </p:sp>
          <p:sp>
            <p:nvSpPr>
              <p:cNvPr id="30739" name="Text Box 35"/>
              <p:cNvSpPr txBox="1">
                <a:spLocks noChangeArrowheads="1"/>
              </p:cNvSpPr>
              <p:nvPr/>
            </p:nvSpPr>
            <p:spPr bwMode="auto">
              <a:xfrm>
                <a:off x="4978" y="3172"/>
                <a:ext cx="10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3+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2+ </a:t>
                </a:r>
              </a:p>
            </p:txBody>
          </p:sp>
          <p:sp>
            <p:nvSpPr>
              <p:cNvPr id="30740" name="Text Box 36"/>
              <p:cNvSpPr txBox="1">
                <a:spLocks noChangeArrowheads="1"/>
              </p:cNvSpPr>
              <p:nvPr/>
            </p:nvSpPr>
            <p:spPr bwMode="auto">
              <a:xfrm>
                <a:off x="4978" y="3516"/>
                <a:ext cx="10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3+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2+ </a:t>
                </a:r>
              </a:p>
            </p:txBody>
          </p:sp>
          <p:sp>
            <p:nvSpPr>
              <p:cNvPr id="30741" name="Text Box 37"/>
              <p:cNvSpPr txBox="1">
                <a:spLocks noChangeArrowheads="1"/>
              </p:cNvSpPr>
              <p:nvPr/>
            </p:nvSpPr>
            <p:spPr bwMode="auto">
              <a:xfrm>
                <a:off x="5034" y="1452"/>
                <a:ext cx="90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CoQ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CoQH</a:t>
                </a:r>
                <a:r>
                  <a:rPr lang="en-US" sz="2000" baseline="-2500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30742" name="Text Box 38"/>
              <p:cNvSpPr txBox="1">
                <a:spLocks noChangeArrowheads="1"/>
              </p:cNvSpPr>
              <p:nvPr/>
            </p:nvSpPr>
            <p:spPr bwMode="auto">
              <a:xfrm>
                <a:off x="5212" y="4017"/>
                <a:ext cx="62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O</a:t>
                </a:r>
                <a:r>
                  <a:rPr lang="en-US" sz="2000" baseline="-2500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H</a:t>
                </a:r>
                <a:r>
                  <a:rPr lang="en-US" sz="2000" baseline="-2500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O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 </a:t>
                </a:r>
              </a:p>
            </p:txBody>
          </p:sp>
          <p:sp>
            <p:nvSpPr>
              <p:cNvPr id="30743" name="Text Box 61"/>
              <p:cNvSpPr txBox="1">
                <a:spLocks noChangeArrowheads="1"/>
              </p:cNvSpPr>
              <p:nvPr/>
            </p:nvSpPr>
            <p:spPr bwMode="auto">
              <a:xfrm>
                <a:off x="4978" y="2801"/>
                <a:ext cx="100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3+ </a:t>
                </a:r>
                <a:r>
                  <a:rPr lang="en-US" sz="2000">
                    <a:solidFill>
                      <a:schemeClr val="bg1"/>
                    </a:solidFill>
                    <a:latin typeface="Arial" charset="0"/>
                  </a:rPr>
                  <a:t>/ H-Fe</a:t>
                </a:r>
                <a:r>
                  <a:rPr lang="en-US" sz="2000" baseline="30000">
                    <a:solidFill>
                      <a:schemeClr val="bg1"/>
                    </a:solidFill>
                    <a:latin typeface="Arial" charset="0"/>
                  </a:rPr>
                  <a:t>2+ </a:t>
                </a:r>
              </a:p>
            </p:txBody>
          </p:sp>
          <p:sp>
            <p:nvSpPr>
              <p:cNvPr id="30744" name="Text Box 67"/>
              <p:cNvSpPr txBox="1">
                <a:spLocks noChangeArrowheads="1"/>
              </p:cNvSpPr>
              <p:nvPr/>
            </p:nvSpPr>
            <p:spPr bwMode="auto">
              <a:xfrm>
                <a:off x="4990" y="99"/>
                <a:ext cx="118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i="1" dirty="0">
                    <a:solidFill>
                      <a:schemeClr val="bg1"/>
                    </a:solidFill>
                    <a:latin typeface="Arial" charset="0"/>
                  </a:rPr>
                  <a:t>Redox couples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919585" y="632961"/>
            <a:ext cx="4518025" cy="5837238"/>
            <a:chOff x="111915" y="571500"/>
            <a:chExt cx="5489575" cy="5837238"/>
          </a:xfrm>
        </p:grpSpPr>
        <p:grpSp>
          <p:nvGrpSpPr>
            <p:cNvPr id="2" name="Group 83"/>
            <p:cNvGrpSpPr>
              <a:grpSpLocks/>
            </p:cNvGrpSpPr>
            <p:nvPr/>
          </p:nvGrpSpPr>
          <p:grpSpPr bwMode="auto">
            <a:xfrm>
              <a:off x="394490" y="2155825"/>
              <a:ext cx="5207000" cy="454025"/>
              <a:chOff x="584" y="1358"/>
              <a:chExt cx="3280" cy="286"/>
            </a:xfrm>
          </p:grpSpPr>
          <p:sp>
            <p:nvSpPr>
              <p:cNvPr id="30784" name="Rectangle 80"/>
              <p:cNvSpPr>
                <a:spLocks noChangeArrowheads="1"/>
              </p:cNvSpPr>
              <p:nvPr/>
            </p:nvSpPr>
            <p:spPr bwMode="auto">
              <a:xfrm>
                <a:off x="584" y="1358"/>
                <a:ext cx="3280" cy="286"/>
              </a:xfrm>
              <a:prstGeom prst="rect">
                <a:avLst/>
              </a:prstGeom>
              <a:solidFill>
                <a:srgbClr val="7BBD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5" name="Text Box 81"/>
              <p:cNvSpPr txBox="1">
                <a:spLocks noChangeArrowheads="1"/>
              </p:cNvSpPr>
              <p:nvPr/>
            </p:nvSpPr>
            <p:spPr bwMode="auto">
              <a:xfrm>
                <a:off x="1194" y="1364"/>
                <a:ext cx="1254" cy="269"/>
              </a:xfrm>
              <a:prstGeom prst="rect">
                <a:avLst/>
              </a:prstGeom>
              <a:solidFill>
                <a:srgbClr val="7BBD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200" b="1" i="1">
                    <a:latin typeface="Arial" charset="0"/>
                  </a:rPr>
                  <a:t>Q </a:t>
                </a:r>
                <a:r>
                  <a:rPr lang="en-US" sz="2200" i="1">
                    <a:latin typeface="Arial" charset="0"/>
                  </a:rPr>
                  <a:t>(mobile)</a:t>
                </a:r>
                <a:endParaRPr lang="en-US" sz="2200" b="1" i="1">
                  <a:latin typeface="Arial" charset="0"/>
                </a:endParaRPr>
              </a:p>
            </p:txBody>
          </p:sp>
        </p:grpSp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394490" y="4200525"/>
              <a:ext cx="5207000" cy="454025"/>
              <a:chOff x="584" y="2646"/>
              <a:chExt cx="3280" cy="286"/>
            </a:xfrm>
          </p:grpSpPr>
          <p:sp>
            <p:nvSpPr>
              <p:cNvPr id="30782" name="Rectangle 78"/>
              <p:cNvSpPr>
                <a:spLocks noChangeArrowheads="1"/>
              </p:cNvSpPr>
              <p:nvPr/>
            </p:nvSpPr>
            <p:spPr bwMode="auto">
              <a:xfrm>
                <a:off x="584" y="2646"/>
                <a:ext cx="3280" cy="286"/>
              </a:xfrm>
              <a:prstGeom prst="rect">
                <a:avLst/>
              </a:prstGeom>
              <a:solidFill>
                <a:srgbClr val="4DA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3" name="Text Box 76"/>
              <p:cNvSpPr txBox="1">
                <a:spLocks noChangeArrowheads="1"/>
              </p:cNvSpPr>
              <p:nvPr/>
            </p:nvSpPr>
            <p:spPr bwMode="auto">
              <a:xfrm>
                <a:off x="1194" y="2652"/>
                <a:ext cx="1254" cy="269"/>
              </a:xfrm>
              <a:prstGeom prst="rect">
                <a:avLst/>
              </a:prstGeom>
              <a:solidFill>
                <a:srgbClr val="4DA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200" i="1">
                    <a:latin typeface="Arial" charset="0"/>
                  </a:rPr>
                  <a:t>(mobile)</a:t>
                </a:r>
              </a:p>
            </p:txBody>
          </p:sp>
        </p:grp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394490" y="4732338"/>
              <a:ext cx="5207000" cy="985837"/>
              <a:chOff x="584" y="2981"/>
              <a:chExt cx="3280" cy="621"/>
            </a:xfrm>
          </p:grpSpPr>
          <p:sp>
            <p:nvSpPr>
              <p:cNvPr id="30780" name="Rectangle 79"/>
              <p:cNvSpPr>
                <a:spLocks noChangeArrowheads="1"/>
              </p:cNvSpPr>
              <p:nvPr/>
            </p:nvSpPr>
            <p:spPr bwMode="auto">
              <a:xfrm>
                <a:off x="584" y="2981"/>
                <a:ext cx="3280" cy="621"/>
              </a:xfrm>
              <a:prstGeom prst="rect">
                <a:avLst/>
              </a:prstGeom>
              <a:solidFill>
                <a:srgbClr val="D7CE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1" name="Text Box 77"/>
              <p:cNvSpPr txBox="1">
                <a:spLocks noChangeArrowheads="1"/>
              </p:cNvSpPr>
              <p:nvPr/>
            </p:nvSpPr>
            <p:spPr bwMode="auto">
              <a:xfrm>
                <a:off x="592" y="3028"/>
                <a:ext cx="1874" cy="485"/>
              </a:xfrm>
              <a:prstGeom prst="rect">
                <a:avLst/>
              </a:prstGeom>
              <a:solidFill>
                <a:srgbClr val="D7CE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200" b="1" i="1" dirty="0" err="1" smtClean="0">
                    <a:latin typeface="Arial" charset="0"/>
                  </a:rPr>
                  <a:t>Cyto</a:t>
                </a:r>
                <a:r>
                  <a:rPr lang="en-US" sz="2200" b="1" i="1" dirty="0" smtClean="0">
                    <a:latin typeface="Arial" charset="0"/>
                  </a:rPr>
                  <a:t> </a:t>
                </a:r>
                <a:r>
                  <a:rPr lang="en-US" sz="2200" b="1" i="1" dirty="0" err="1">
                    <a:latin typeface="Arial" charset="0"/>
                  </a:rPr>
                  <a:t>oxidase</a:t>
                </a:r>
                <a:endParaRPr lang="en-US" sz="2200" b="1" i="1" dirty="0">
                  <a:latin typeface="Arial" charset="0"/>
                </a:endParaRPr>
              </a:p>
              <a:p>
                <a:pPr algn="r"/>
                <a:r>
                  <a:rPr lang="en-US" sz="2200" b="1" i="1" dirty="0">
                    <a:latin typeface="Arial" charset="0"/>
                  </a:rPr>
                  <a:t>(Complex IV)</a:t>
                </a:r>
              </a:p>
            </p:txBody>
          </p: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394490" y="2646363"/>
              <a:ext cx="5207000" cy="1511300"/>
              <a:chOff x="584" y="1667"/>
              <a:chExt cx="3280" cy="952"/>
            </a:xfrm>
          </p:grpSpPr>
          <p:sp>
            <p:nvSpPr>
              <p:cNvPr id="30778" name="Rectangle 74"/>
              <p:cNvSpPr>
                <a:spLocks noChangeArrowheads="1"/>
              </p:cNvSpPr>
              <p:nvPr/>
            </p:nvSpPr>
            <p:spPr bwMode="auto">
              <a:xfrm>
                <a:off x="584" y="1667"/>
                <a:ext cx="3280" cy="952"/>
              </a:xfrm>
              <a:prstGeom prst="rect">
                <a:avLst/>
              </a:prstGeom>
              <a:solidFill>
                <a:srgbClr val="AFEF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9" name="Text Box 75"/>
              <p:cNvSpPr txBox="1">
                <a:spLocks noChangeArrowheads="1"/>
              </p:cNvSpPr>
              <p:nvPr/>
            </p:nvSpPr>
            <p:spPr bwMode="auto">
              <a:xfrm>
                <a:off x="815" y="1767"/>
                <a:ext cx="1641" cy="485"/>
              </a:xfrm>
              <a:prstGeom prst="rect">
                <a:avLst/>
              </a:prstGeom>
              <a:solidFill>
                <a:srgbClr val="AFEF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200" b="1" i="1" dirty="0" err="1" smtClean="0">
                    <a:latin typeface="Arial" charset="0"/>
                  </a:rPr>
                  <a:t>Cyto</a:t>
                </a:r>
                <a:r>
                  <a:rPr lang="en-US" sz="2200" b="1" i="1" dirty="0" smtClean="0">
                    <a:latin typeface="Arial" charset="0"/>
                  </a:rPr>
                  <a:t> bc</a:t>
                </a:r>
                <a:r>
                  <a:rPr lang="en-US" sz="2200" b="1" i="1" baseline="-25000" dirty="0" smtClean="0">
                    <a:latin typeface="Arial" charset="0"/>
                  </a:rPr>
                  <a:t>1</a:t>
                </a:r>
              </a:p>
              <a:p>
                <a:pPr algn="r"/>
                <a:r>
                  <a:rPr lang="en-US" sz="2200" b="1" i="1" dirty="0">
                    <a:latin typeface="Arial" charset="0"/>
                  </a:rPr>
                  <a:t>(Complex III)</a:t>
                </a:r>
              </a:p>
            </p:txBody>
          </p:sp>
        </p:grp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394490" y="571500"/>
              <a:ext cx="5207000" cy="1520825"/>
              <a:chOff x="584" y="360"/>
              <a:chExt cx="3280" cy="958"/>
            </a:xfrm>
          </p:grpSpPr>
          <p:sp>
            <p:nvSpPr>
              <p:cNvPr id="30776" name="Rectangle 72"/>
              <p:cNvSpPr>
                <a:spLocks noChangeArrowheads="1"/>
              </p:cNvSpPr>
              <p:nvPr/>
            </p:nvSpPr>
            <p:spPr bwMode="auto">
              <a:xfrm>
                <a:off x="584" y="360"/>
                <a:ext cx="3280" cy="95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7" name="Text Box 71"/>
              <p:cNvSpPr txBox="1">
                <a:spLocks noChangeArrowheads="1"/>
              </p:cNvSpPr>
              <p:nvPr/>
            </p:nvSpPr>
            <p:spPr bwMode="auto">
              <a:xfrm>
                <a:off x="1018" y="458"/>
                <a:ext cx="1430" cy="69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200" b="1" i="1" dirty="0">
                    <a:latin typeface="Arial" charset="0"/>
                  </a:rPr>
                  <a:t>NADH-Q reductase</a:t>
                </a:r>
              </a:p>
              <a:p>
                <a:pPr algn="r"/>
                <a:r>
                  <a:rPr lang="en-US" sz="2200" b="1" i="1" dirty="0">
                    <a:latin typeface="Arial" charset="0"/>
                  </a:rPr>
                  <a:t>(Complex I)</a:t>
                </a:r>
                <a:endParaRPr lang="en-US" b="1" dirty="0">
                  <a:latin typeface="Arial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3532978" y="571500"/>
              <a:ext cx="2052637" cy="5837238"/>
              <a:chOff x="2233" y="360"/>
              <a:chExt cx="1293" cy="3677"/>
            </a:xfrm>
          </p:grpSpPr>
          <p:sp>
            <p:nvSpPr>
              <p:cNvPr id="30755" name="Text Box 4"/>
              <p:cNvSpPr txBox="1">
                <a:spLocks noChangeArrowheads="1"/>
              </p:cNvSpPr>
              <p:nvPr/>
            </p:nvSpPr>
            <p:spPr bwMode="auto">
              <a:xfrm>
                <a:off x="2582" y="360"/>
                <a:ext cx="596" cy="23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Arial" charset="0"/>
                  </a:rPr>
                  <a:t>NAD</a:t>
                </a:r>
                <a:r>
                  <a:rPr lang="en-US" baseline="30000" dirty="0">
                    <a:latin typeface="Arial" charset="0"/>
                  </a:rPr>
                  <a:t>+</a:t>
                </a:r>
              </a:p>
            </p:txBody>
          </p:sp>
          <p:sp>
            <p:nvSpPr>
              <p:cNvPr id="30756" name="Text Box 5"/>
              <p:cNvSpPr txBox="1">
                <a:spLocks noChangeArrowheads="1"/>
              </p:cNvSpPr>
              <p:nvPr/>
            </p:nvSpPr>
            <p:spPr bwMode="auto">
              <a:xfrm>
                <a:off x="2614" y="685"/>
                <a:ext cx="532" cy="23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FMN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57" name="Text Box 6"/>
              <p:cNvSpPr txBox="1">
                <a:spLocks noChangeArrowheads="1"/>
              </p:cNvSpPr>
              <p:nvPr/>
            </p:nvSpPr>
            <p:spPr bwMode="auto">
              <a:xfrm>
                <a:off x="2272" y="1059"/>
                <a:ext cx="1215" cy="23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Fe-S centers</a:t>
                </a:r>
              </a:p>
            </p:txBody>
          </p:sp>
          <p:sp>
            <p:nvSpPr>
              <p:cNvPr id="30758" name="Text Box 7"/>
              <p:cNvSpPr txBox="1">
                <a:spLocks noChangeArrowheads="1"/>
              </p:cNvSpPr>
              <p:nvPr/>
            </p:nvSpPr>
            <p:spPr bwMode="auto">
              <a:xfrm>
                <a:off x="2270" y="1360"/>
                <a:ext cx="1219" cy="233"/>
              </a:xfrm>
              <a:prstGeom prst="rect">
                <a:avLst/>
              </a:prstGeom>
              <a:solidFill>
                <a:srgbClr val="7BBD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Coenzyme</a:t>
                </a:r>
                <a:r>
                  <a:rPr lang="en-US" baseline="30000">
                    <a:latin typeface="Arial" charset="0"/>
                  </a:rPr>
                  <a:t> </a:t>
                </a:r>
                <a:r>
                  <a:rPr lang="en-US">
                    <a:latin typeface="Arial" charset="0"/>
                  </a:rPr>
                  <a:t>Q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59" name="Text Box 8"/>
              <p:cNvSpPr txBox="1">
                <a:spLocks noChangeArrowheads="1"/>
              </p:cNvSpPr>
              <p:nvPr/>
            </p:nvSpPr>
            <p:spPr bwMode="auto">
              <a:xfrm>
                <a:off x="2269" y="1684"/>
                <a:ext cx="1222" cy="233"/>
              </a:xfrm>
              <a:prstGeom prst="rect">
                <a:avLst/>
              </a:prstGeom>
              <a:solidFill>
                <a:srgbClr val="AFEF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Cyto </a:t>
                </a:r>
                <a:r>
                  <a:rPr lang="en-US" i="1">
                    <a:latin typeface="Arial" charset="0"/>
                  </a:rPr>
                  <a:t>b </a:t>
                </a:r>
                <a:r>
                  <a:rPr lang="en-US">
                    <a:latin typeface="Arial" charset="0"/>
                  </a:rPr>
                  <a:t>(Fe</a:t>
                </a:r>
                <a:r>
                  <a:rPr lang="en-US" baseline="30000">
                    <a:latin typeface="Arial" charset="0"/>
                  </a:rPr>
                  <a:t>3+</a:t>
                </a:r>
                <a:r>
                  <a:rPr lang="en-US">
                    <a:latin typeface="Arial" charset="0"/>
                  </a:rPr>
                  <a:t>)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60" name="Text Box 9"/>
              <p:cNvSpPr txBox="1">
                <a:spLocks noChangeArrowheads="1"/>
              </p:cNvSpPr>
              <p:nvPr/>
            </p:nvSpPr>
            <p:spPr bwMode="auto">
              <a:xfrm>
                <a:off x="2272" y="2034"/>
                <a:ext cx="1215" cy="233"/>
              </a:xfrm>
              <a:prstGeom prst="rect">
                <a:avLst/>
              </a:prstGeom>
              <a:solidFill>
                <a:srgbClr val="AFEF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Fe-S centers</a:t>
                </a:r>
              </a:p>
            </p:txBody>
          </p:sp>
          <p:sp>
            <p:nvSpPr>
              <p:cNvPr id="30761" name="Text Box 11"/>
              <p:cNvSpPr txBox="1">
                <a:spLocks noChangeArrowheads="1"/>
              </p:cNvSpPr>
              <p:nvPr/>
            </p:nvSpPr>
            <p:spPr bwMode="auto">
              <a:xfrm>
                <a:off x="2274" y="2647"/>
                <a:ext cx="1211" cy="233"/>
              </a:xfrm>
              <a:prstGeom prst="rect">
                <a:avLst/>
              </a:prstGeom>
              <a:solidFill>
                <a:srgbClr val="4DA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Cyto </a:t>
                </a:r>
                <a:r>
                  <a:rPr lang="en-US" i="1">
                    <a:latin typeface="Arial" charset="0"/>
                  </a:rPr>
                  <a:t>c </a:t>
                </a:r>
                <a:r>
                  <a:rPr lang="en-US">
                    <a:latin typeface="Arial" charset="0"/>
                  </a:rPr>
                  <a:t>(Fe</a:t>
                </a:r>
                <a:r>
                  <a:rPr lang="en-US" baseline="30000">
                    <a:latin typeface="Arial" charset="0"/>
                  </a:rPr>
                  <a:t>3+</a:t>
                </a:r>
                <a:r>
                  <a:rPr lang="en-US">
                    <a:latin typeface="Arial" charset="0"/>
                  </a:rPr>
                  <a:t>)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62" name="Text Box 12"/>
              <p:cNvSpPr txBox="1">
                <a:spLocks noChangeArrowheads="1"/>
              </p:cNvSpPr>
              <p:nvPr/>
            </p:nvSpPr>
            <p:spPr bwMode="auto">
              <a:xfrm>
                <a:off x="2269" y="2980"/>
                <a:ext cx="1222" cy="233"/>
              </a:xfrm>
              <a:prstGeom prst="rect">
                <a:avLst/>
              </a:prstGeom>
              <a:solidFill>
                <a:srgbClr val="DAC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Cyto </a:t>
                </a:r>
                <a:r>
                  <a:rPr lang="en-US" i="1">
                    <a:latin typeface="Arial" charset="0"/>
                  </a:rPr>
                  <a:t>a </a:t>
                </a:r>
                <a:r>
                  <a:rPr lang="en-US">
                    <a:latin typeface="Arial" charset="0"/>
                  </a:rPr>
                  <a:t>(Fe</a:t>
                </a:r>
                <a:r>
                  <a:rPr lang="en-US" baseline="30000">
                    <a:latin typeface="Arial" charset="0"/>
                  </a:rPr>
                  <a:t>3+</a:t>
                </a:r>
                <a:r>
                  <a:rPr lang="en-US">
                    <a:latin typeface="Arial" charset="0"/>
                  </a:rPr>
                  <a:t>)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63" name="Text Box 13"/>
              <p:cNvSpPr txBox="1">
                <a:spLocks noChangeArrowheads="1"/>
              </p:cNvSpPr>
              <p:nvPr/>
            </p:nvSpPr>
            <p:spPr bwMode="auto">
              <a:xfrm>
                <a:off x="2233" y="3313"/>
                <a:ext cx="1293" cy="233"/>
              </a:xfrm>
              <a:prstGeom prst="rect">
                <a:avLst/>
              </a:prstGeom>
              <a:solidFill>
                <a:srgbClr val="DAC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Cyto </a:t>
                </a:r>
                <a:r>
                  <a:rPr lang="en-US" i="1">
                    <a:latin typeface="Arial" charset="0"/>
                  </a:rPr>
                  <a:t>a</a:t>
                </a:r>
                <a:r>
                  <a:rPr lang="en-US" i="1" baseline="-25000">
                    <a:latin typeface="Arial" charset="0"/>
                  </a:rPr>
                  <a:t>3</a:t>
                </a:r>
                <a:r>
                  <a:rPr lang="en-US" i="1">
                    <a:latin typeface="Arial" charset="0"/>
                  </a:rPr>
                  <a:t> </a:t>
                </a:r>
                <a:r>
                  <a:rPr lang="en-US">
                    <a:latin typeface="Arial" charset="0"/>
                  </a:rPr>
                  <a:t>(Fe</a:t>
                </a:r>
                <a:r>
                  <a:rPr lang="en-US" baseline="30000">
                    <a:latin typeface="Arial" charset="0"/>
                  </a:rPr>
                  <a:t>3+</a:t>
                </a:r>
                <a:r>
                  <a:rPr lang="en-US">
                    <a:latin typeface="Arial" charset="0"/>
                  </a:rPr>
                  <a:t>)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64" name="Text Box 14"/>
              <p:cNvSpPr txBox="1">
                <a:spLocks noChangeArrowheads="1"/>
              </p:cNvSpPr>
              <p:nvPr/>
            </p:nvSpPr>
            <p:spPr bwMode="auto">
              <a:xfrm>
                <a:off x="2751" y="3804"/>
                <a:ext cx="33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O</a:t>
                </a:r>
                <a:r>
                  <a:rPr lang="en-US" baseline="-25000">
                    <a:latin typeface="Arial" charset="0"/>
                  </a:rPr>
                  <a:t>2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65" name="AutoShape 17"/>
              <p:cNvSpPr>
                <a:spLocks noChangeArrowheads="1"/>
              </p:cNvSpPr>
              <p:nvPr/>
            </p:nvSpPr>
            <p:spPr bwMode="auto">
              <a:xfrm>
                <a:off x="2832" y="600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6" name="AutoShape 18"/>
              <p:cNvSpPr>
                <a:spLocks noChangeArrowheads="1"/>
              </p:cNvSpPr>
              <p:nvPr/>
            </p:nvSpPr>
            <p:spPr bwMode="auto">
              <a:xfrm>
                <a:off x="2829" y="942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7" name="AutoShape 19"/>
              <p:cNvSpPr>
                <a:spLocks noChangeArrowheads="1"/>
              </p:cNvSpPr>
              <p:nvPr/>
            </p:nvSpPr>
            <p:spPr bwMode="auto">
              <a:xfrm>
                <a:off x="2829" y="1274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8" name="AutoShape 20"/>
              <p:cNvSpPr>
                <a:spLocks noChangeArrowheads="1"/>
              </p:cNvSpPr>
              <p:nvPr/>
            </p:nvSpPr>
            <p:spPr bwMode="auto">
              <a:xfrm>
                <a:off x="2821" y="1620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9" name="AutoShape 21"/>
              <p:cNvSpPr>
                <a:spLocks noChangeArrowheads="1"/>
              </p:cNvSpPr>
              <p:nvPr/>
            </p:nvSpPr>
            <p:spPr bwMode="auto">
              <a:xfrm>
                <a:off x="2821" y="1948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0" name="AutoShape 23"/>
              <p:cNvSpPr>
                <a:spLocks noChangeArrowheads="1"/>
              </p:cNvSpPr>
              <p:nvPr/>
            </p:nvSpPr>
            <p:spPr bwMode="auto">
              <a:xfrm>
                <a:off x="2821" y="2893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1" name="AutoShape 24"/>
              <p:cNvSpPr>
                <a:spLocks noChangeArrowheads="1"/>
              </p:cNvSpPr>
              <p:nvPr/>
            </p:nvSpPr>
            <p:spPr bwMode="auto">
              <a:xfrm>
                <a:off x="2821" y="3250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2" name="AutoShape 25"/>
              <p:cNvSpPr>
                <a:spLocks noChangeArrowheads="1"/>
              </p:cNvSpPr>
              <p:nvPr/>
            </p:nvSpPr>
            <p:spPr bwMode="auto">
              <a:xfrm>
                <a:off x="2784" y="3608"/>
                <a:ext cx="184" cy="197"/>
              </a:xfrm>
              <a:prstGeom prst="downArrow">
                <a:avLst>
                  <a:gd name="adj1" fmla="val 50000"/>
                  <a:gd name="adj2" fmla="val 26766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3" name="Text Box 58"/>
              <p:cNvSpPr txBox="1">
                <a:spLocks noChangeArrowheads="1"/>
              </p:cNvSpPr>
              <p:nvPr/>
            </p:nvSpPr>
            <p:spPr bwMode="auto">
              <a:xfrm>
                <a:off x="2274" y="2327"/>
                <a:ext cx="1211" cy="233"/>
              </a:xfrm>
              <a:prstGeom prst="rect">
                <a:avLst/>
              </a:prstGeom>
              <a:solidFill>
                <a:srgbClr val="AFEF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Cyto </a:t>
                </a:r>
                <a:r>
                  <a:rPr lang="en-US" i="1">
                    <a:latin typeface="Arial" charset="0"/>
                  </a:rPr>
                  <a:t>c </a:t>
                </a:r>
                <a:r>
                  <a:rPr lang="en-US">
                    <a:latin typeface="Arial" charset="0"/>
                  </a:rPr>
                  <a:t>(Fe</a:t>
                </a:r>
                <a:r>
                  <a:rPr lang="en-US" baseline="30000">
                    <a:latin typeface="Arial" charset="0"/>
                  </a:rPr>
                  <a:t>3+</a:t>
                </a:r>
                <a:r>
                  <a:rPr lang="en-US">
                    <a:latin typeface="Arial" charset="0"/>
                  </a:rPr>
                  <a:t>)</a:t>
                </a:r>
                <a:endParaRPr lang="en-US" baseline="30000">
                  <a:latin typeface="Arial" charset="0"/>
                </a:endParaRPr>
              </a:p>
            </p:txBody>
          </p:sp>
          <p:sp>
            <p:nvSpPr>
              <p:cNvPr id="30774" name="AutoShape 59"/>
              <p:cNvSpPr>
                <a:spLocks noChangeArrowheads="1"/>
              </p:cNvSpPr>
              <p:nvPr/>
            </p:nvSpPr>
            <p:spPr bwMode="auto">
              <a:xfrm>
                <a:off x="2821" y="2264"/>
                <a:ext cx="119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5" name="AutoShape 22"/>
              <p:cNvSpPr>
                <a:spLocks noChangeArrowheads="1"/>
              </p:cNvSpPr>
              <p:nvPr/>
            </p:nvSpPr>
            <p:spPr bwMode="auto">
              <a:xfrm>
                <a:off x="2821" y="2584"/>
                <a:ext cx="118" cy="103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C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432" name="Text Box 88"/>
            <p:cNvSpPr txBox="1">
              <a:spLocks noChangeArrowheads="1"/>
            </p:cNvSpPr>
            <p:nvPr/>
          </p:nvSpPr>
          <p:spPr bwMode="auto">
            <a:xfrm>
              <a:off x="111915" y="2162175"/>
              <a:ext cx="1843088" cy="369332"/>
            </a:xfrm>
            <a:prstGeom prst="rect">
              <a:avLst/>
            </a:prstGeom>
            <a:solidFill>
              <a:srgbClr val="7BBDD7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2 e</a:t>
              </a:r>
              <a:r>
                <a:rPr lang="en-US" b="1" baseline="30000">
                  <a:solidFill>
                    <a:srgbClr val="FF0000"/>
                  </a:solidFill>
                </a:rPr>
                <a:t>-</a:t>
              </a:r>
              <a:r>
                <a:rPr lang="en-US" b="1">
                  <a:solidFill>
                    <a:srgbClr val="FF0000"/>
                  </a:solidFill>
                </a:rPr>
                <a:t> transfer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" y="103072"/>
            <a:ext cx="8686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ETC and ATP synthase are on the inner mitochondrial membrane</a:t>
            </a:r>
            <a:endParaRPr lang="en-US" sz="3600" dirty="0"/>
          </a:p>
        </p:txBody>
      </p:sp>
      <p:pic>
        <p:nvPicPr>
          <p:cNvPr id="8" name="Picture 7" descr="mitochondriafigure1nolabels.jpg"/>
          <p:cNvPicPr>
            <a:picLocks noChangeAspect="1"/>
          </p:cNvPicPr>
          <p:nvPr/>
        </p:nvPicPr>
        <p:blipFill>
          <a:blip r:embed="rId3"/>
          <a:srcRect t="6082" b="-10"/>
          <a:stretch>
            <a:fillRect/>
          </a:stretch>
        </p:blipFill>
        <p:spPr>
          <a:xfrm>
            <a:off x="2203826" y="1538069"/>
            <a:ext cx="4754880" cy="47075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6891" y="4377035"/>
            <a:ext cx="94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B8E74"/>
                </a:solidFill>
              </a:rPr>
              <a:t>cristae</a:t>
            </a:r>
            <a:endParaRPr lang="en-US" sz="2000" dirty="0">
              <a:solidFill>
                <a:srgbClr val="BB8E7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6776" y="4991100"/>
            <a:ext cx="9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EB1C2"/>
                </a:solidFill>
              </a:rPr>
              <a:t>matrix</a:t>
            </a:r>
            <a:endParaRPr lang="en-US" sz="2000" b="1" dirty="0">
              <a:solidFill>
                <a:srgbClr val="6EB1C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2543" y="2084770"/>
            <a:ext cx="218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B8E74"/>
                </a:solidFill>
              </a:rPr>
              <a:t>inner membrane</a:t>
            </a:r>
            <a:endParaRPr lang="en-US" sz="2000" b="1" dirty="0">
              <a:solidFill>
                <a:srgbClr val="BB8E7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2580" y="2700673"/>
            <a:ext cx="2194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F5628"/>
                </a:solidFill>
              </a:rPr>
              <a:t>outer membrane</a:t>
            </a:r>
            <a:endParaRPr lang="en-US" sz="2000" b="1" dirty="0">
              <a:solidFill>
                <a:srgbClr val="8F5628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376354" y="3776871"/>
            <a:ext cx="4421604" cy="2761179"/>
            <a:chOff x="4376354" y="3776871"/>
            <a:chExt cx="4421604" cy="2761179"/>
          </a:xfrm>
        </p:grpSpPr>
        <p:grpSp>
          <p:nvGrpSpPr>
            <p:cNvPr id="63" name="Group 62"/>
            <p:cNvGrpSpPr/>
            <p:nvPr/>
          </p:nvGrpSpPr>
          <p:grpSpPr>
            <a:xfrm>
              <a:off x="5361930" y="4271149"/>
              <a:ext cx="1121420" cy="1003300"/>
              <a:chOff x="7086181" y="3216702"/>
              <a:chExt cx="1121420" cy="10033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7985351" y="32167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8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899245" y="3661202"/>
                <a:ext cx="219456" cy="215900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8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991701" y="3445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721445" y="3826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530945" y="39533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008000"/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315045" y="40041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60000">
                    <a:srgbClr val="008000"/>
                  </a:gs>
                  <a:gs pos="2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86181" y="4004102"/>
                <a:ext cx="215900" cy="215900"/>
              </a:xfrm>
              <a:prstGeom prst="ellipse">
                <a:avLst/>
              </a:prstGeom>
              <a:gradFill flip="none" rotWithShape="1">
                <a:gsLst>
                  <a:gs pos="55000">
                    <a:schemeClr val="accent4">
                      <a:lumMod val="75000"/>
                    </a:schemeClr>
                  </a:gs>
                  <a:gs pos="15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376354" y="3776871"/>
              <a:ext cx="4421604" cy="2761179"/>
              <a:chOff x="4376354" y="3776871"/>
              <a:chExt cx="4421604" cy="276117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5311036" y="4241200"/>
                <a:ext cx="1283416" cy="1037798"/>
                <a:chOff x="7045616" y="3187353"/>
                <a:chExt cx="1283416" cy="1037798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7045616" y="3946952"/>
                  <a:ext cx="327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r>
                    <a:rPr lang="en-US" sz="1200" baseline="-25000" dirty="0" smtClean="0"/>
                    <a:t>3</a:t>
                  </a:r>
                  <a:endParaRPr lang="en-US" sz="1200" baseline="-25000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289381" y="3948152"/>
                  <a:ext cx="2702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a</a:t>
                  </a:r>
                  <a:endParaRPr lang="en-US" sz="1200" baseline="-250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512624" y="3897352"/>
                  <a:ext cx="2616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c</a:t>
                  </a:r>
                  <a:endParaRPr lang="en-US" sz="1200" baseline="-250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696143" y="3776702"/>
                  <a:ext cx="2702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b</a:t>
                  </a:r>
                  <a:endParaRPr lang="en-US" sz="1200" baseline="-250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669297" y="3598902"/>
                  <a:ext cx="50108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CoQ</a:t>
                  </a:r>
                  <a:endParaRPr lang="en-US" sz="1200" baseline="-25000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759545" y="3407202"/>
                  <a:ext cx="5179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FMN</a:t>
                  </a:r>
                  <a:endParaRPr lang="en-US" sz="1200" baseline="-250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759545" y="3187353"/>
                  <a:ext cx="5694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NAD</a:t>
                  </a:r>
                  <a:r>
                    <a:rPr lang="en-US" sz="1200" baseline="30000" dirty="0" smtClean="0"/>
                    <a:t>+</a:t>
                  </a:r>
                  <a:endParaRPr lang="en-US" sz="1200" baseline="30000" dirty="0"/>
                </a:p>
              </p:txBody>
            </p:sp>
          </p:grpSp>
          <p:sp>
            <p:nvSpPr>
              <p:cNvPr id="61" name="Up Arrow 60"/>
              <p:cNvSpPr>
                <a:spLocks noChangeAspect="1"/>
              </p:cNvSpPr>
              <p:nvPr/>
            </p:nvSpPr>
            <p:spPr>
              <a:xfrm rot="1901626">
                <a:off x="5030954" y="4915928"/>
                <a:ext cx="301923" cy="386881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812118" y="3776871"/>
                <a:ext cx="198584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9D3A"/>
                    </a:solidFill>
                  </a:rPr>
                  <a:t>Electron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9D3A"/>
                    </a:solidFill>
                  </a:rPr>
                  <a:t>transport </a:t>
                </a:r>
              </a:p>
              <a:p>
                <a:pPr algn="ctr"/>
                <a:r>
                  <a:rPr lang="en-US" sz="3200" b="1" dirty="0" smtClean="0">
                    <a:solidFill>
                      <a:srgbClr val="009D3A"/>
                    </a:solidFill>
                  </a:rPr>
                  <a:t>chain</a:t>
                </a:r>
                <a:endParaRPr lang="en-US" sz="3200" b="1" dirty="0">
                  <a:solidFill>
                    <a:srgbClr val="009D3A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76354" y="5953274"/>
                <a:ext cx="286067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F5AF38"/>
                    </a:solidFill>
                  </a:rPr>
                  <a:t>ATP synthase</a:t>
                </a:r>
                <a:endParaRPr lang="en-US" sz="3200" b="1" dirty="0">
                  <a:solidFill>
                    <a:srgbClr val="F5AF38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Mitochondrial electron transport chain organization</a:t>
            </a:r>
            <a:endParaRPr lang="en-US" dirty="0"/>
          </a:p>
        </p:txBody>
      </p:sp>
      <p:pic>
        <p:nvPicPr>
          <p:cNvPr id="13" name="Content Placeholder 12" descr="figure_6.8sk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3591" b="-13591"/>
          <a:stretch>
            <a:fillRect/>
          </a:stretch>
        </p:blipFill>
        <p:spPr>
          <a:xfrm>
            <a:off x="457200" y="985573"/>
            <a:ext cx="8229600" cy="4625609"/>
          </a:xfrm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60350" y="5091586"/>
            <a:ext cx="8621713" cy="15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000" i="1" dirty="0">
                <a:latin typeface="Arial" charset="0"/>
              </a:rPr>
              <a:t>The electron transport chain conducts a series of oxidation/reduction reactions.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000" i="1" dirty="0">
                <a:latin typeface="Arial" charset="0"/>
              </a:rPr>
              <a:t>The components of the respiratory chain are flavoproteins, </a:t>
            </a:r>
            <a:r>
              <a:rPr lang="en-US" sz="2000" i="1" dirty="0" err="1">
                <a:latin typeface="Arial" charset="0"/>
              </a:rPr>
              <a:t>ubiquinone</a:t>
            </a:r>
            <a:r>
              <a:rPr lang="en-US" sz="2000" i="1" dirty="0">
                <a:latin typeface="Arial" charset="0"/>
              </a:rPr>
              <a:t> molecules, and </a:t>
            </a:r>
            <a:r>
              <a:rPr lang="en-US" sz="2000" i="1" dirty="0" err="1">
                <a:latin typeface="Arial" charset="0"/>
              </a:rPr>
              <a:t>cytochromes</a:t>
            </a:r>
            <a:endParaRPr lang="en-US" sz="20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Reactions in electron transport chain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727"/>
            <a:ext cx="8229600" cy="2517562"/>
          </a:xfrm>
        </p:spPr>
        <p:txBody>
          <a:bodyPr>
            <a:normAutofit/>
          </a:bodyPr>
          <a:lstStyle/>
          <a:p>
            <a:r>
              <a:rPr lang="en-US" sz="2595" b="1" dirty="0" smtClean="0"/>
              <a:t>Formation of NADH</a:t>
            </a:r>
          </a:p>
          <a:p>
            <a:pPr lvl="1"/>
            <a:r>
              <a:rPr lang="en-US" sz="2400" dirty="0" smtClean="0"/>
              <a:t>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is reduced to NADH by </a:t>
            </a:r>
            <a:r>
              <a:rPr lang="en-US" sz="2400" dirty="0" err="1" smtClean="0"/>
              <a:t>dehydrogenases</a:t>
            </a:r>
            <a:r>
              <a:rPr lang="en-US" sz="2400" dirty="0" smtClean="0"/>
              <a:t> in the TCA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75730" y="4316741"/>
            <a:ext cx="3711537" cy="2306403"/>
            <a:chOff x="4629724" y="3515580"/>
            <a:chExt cx="3711537" cy="2306403"/>
          </a:xfrm>
        </p:grpSpPr>
        <p:sp>
          <p:nvSpPr>
            <p:cNvPr id="10" name="Rectangle 9"/>
            <p:cNvSpPr/>
            <p:nvPr/>
          </p:nvSpPr>
          <p:spPr>
            <a:xfrm>
              <a:off x="4629724" y="3515580"/>
              <a:ext cx="3711537" cy="2306403"/>
            </a:xfrm>
            <a:prstGeom prst="rect">
              <a:avLst/>
            </a:prstGeom>
            <a:solidFill>
              <a:srgbClr val="FEFAC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2261141">
              <a:off x="5284993" y="3960199"/>
              <a:ext cx="1033975" cy="1628324"/>
            </a:xfrm>
            <a:prstGeom prst="arc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19366584" flipH="1">
              <a:off x="6606320" y="3960199"/>
              <a:ext cx="1033975" cy="1628324"/>
            </a:xfrm>
            <a:prstGeom prst="arc">
              <a:avLst/>
            </a:prstGeom>
            <a:noFill/>
            <a:ln w="571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98658" y="3814002"/>
              <a:ext cx="1249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Substrate</a:t>
              </a:r>
            </a:p>
            <a:p>
              <a:pPr algn="ctr"/>
              <a:r>
                <a:rPr lang="en-US" b="1" dirty="0" smtClean="0"/>
                <a:t>(reduced)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6834" y="4793894"/>
              <a:ext cx="1261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Product</a:t>
              </a:r>
            </a:p>
            <a:p>
              <a:pPr algn="ctr"/>
              <a:r>
                <a:rPr lang="en-US" b="1" dirty="0" smtClean="0"/>
                <a:t>(oxidized)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7565" y="3885469"/>
              <a:ext cx="77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NAD</a:t>
              </a:r>
              <a:r>
                <a:rPr lang="en-US" b="1" baseline="30000" dirty="0" smtClean="0"/>
                <a:t>+</a:t>
              </a:r>
              <a:endParaRPr lang="en-US" b="1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13653" y="4880474"/>
              <a:ext cx="137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NADH + H</a:t>
              </a:r>
              <a:r>
                <a:rPr lang="en-US" b="1" baseline="30000" dirty="0" smtClean="0"/>
                <a:t>+</a:t>
              </a:r>
              <a:endParaRPr lang="en-US" b="1" baseline="300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50859" y="4220149"/>
            <a:ext cx="8229600" cy="255818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NADH dehydrogenase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Coenzyme Q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Cytochromes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69" y="70783"/>
            <a:ext cx="8531225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Mitochondrial electron transport chain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313" y="1735138"/>
            <a:ext cx="8799512" cy="3043237"/>
            <a:chOff x="0" y="1093"/>
            <a:chExt cx="5543" cy="1917"/>
          </a:xfrm>
        </p:grpSpPr>
        <p:pic>
          <p:nvPicPr>
            <p:cNvPr id="47109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183" y="2000"/>
              <a:ext cx="687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Freeform 5"/>
            <p:cNvSpPr>
              <a:spLocks/>
            </p:cNvSpPr>
            <p:nvPr/>
          </p:nvSpPr>
          <p:spPr bwMode="auto">
            <a:xfrm rot="16200000" flipH="1">
              <a:off x="3053" y="2445"/>
              <a:ext cx="614" cy="516"/>
            </a:xfrm>
            <a:custGeom>
              <a:avLst/>
              <a:gdLst>
                <a:gd name="T0" fmla="*/ 197 w 901"/>
                <a:gd name="T1" fmla="*/ 44 h 948"/>
                <a:gd name="T2" fmla="*/ 21 w 901"/>
                <a:gd name="T3" fmla="*/ 420 h 948"/>
                <a:gd name="T4" fmla="*/ 69 w 901"/>
                <a:gd name="T5" fmla="*/ 716 h 948"/>
                <a:gd name="T6" fmla="*/ 325 w 901"/>
                <a:gd name="T7" fmla="*/ 916 h 948"/>
                <a:gd name="T8" fmla="*/ 701 w 901"/>
                <a:gd name="T9" fmla="*/ 900 h 948"/>
                <a:gd name="T10" fmla="*/ 877 w 901"/>
                <a:gd name="T11" fmla="*/ 628 h 948"/>
                <a:gd name="T12" fmla="*/ 773 w 901"/>
                <a:gd name="T13" fmla="*/ 500 h 948"/>
                <a:gd name="T14" fmla="*/ 869 w 901"/>
                <a:gd name="T15" fmla="*/ 388 h 948"/>
                <a:gd name="T16" fmla="*/ 581 w 901"/>
                <a:gd name="T17" fmla="*/ 116 h 948"/>
                <a:gd name="T18" fmla="*/ 365 w 901"/>
                <a:gd name="T19" fmla="*/ 172 h 948"/>
                <a:gd name="T20" fmla="*/ 189 w 901"/>
                <a:gd name="T21" fmla="*/ 156 h 948"/>
                <a:gd name="T22" fmla="*/ 197 w 901"/>
                <a:gd name="T23" fmla="*/ 44 h 9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1"/>
                <a:gd name="T37" fmla="*/ 0 h 948"/>
                <a:gd name="T38" fmla="*/ 901 w 901"/>
                <a:gd name="T39" fmla="*/ 948 h 9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1" h="948">
                  <a:moveTo>
                    <a:pt x="197" y="44"/>
                  </a:moveTo>
                  <a:cubicBezTo>
                    <a:pt x="169" y="88"/>
                    <a:pt x="42" y="308"/>
                    <a:pt x="21" y="420"/>
                  </a:cubicBezTo>
                  <a:cubicBezTo>
                    <a:pt x="0" y="532"/>
                    <a:pt x="18" y="633"/>
                    <a:pt x="69" y="716"/>
                  </a:cubicBezTo>
                  <a:cubicBezTo>
                    <a:pt x="120" y="799"/>
                    <a:pt x="220" y="885"/>
                    <a:pt x="325" y="916"/>
                  </a:cubicBezTo>
                  <a:cubicBezTo>
                    <a:pt x="430" y="947"/>
                    <a:pt x="609" y="948"/>
                    <a:pt x="701" y="900"/>
                  </a:cubicBezTo>
                  <a:cubicBezTo>
                    <a:pt x="793" y="852"/>
                    <a:pt x="865" y="695"/>
                    <a:pt x="877" y="628"/>
                  </a:cubicBezTo>
                  <a:cubicBezTo>
                    <a:pt x="889" y="561"/>
                    <a:pt x="774" y="540"/>
                    <a:pt x="773" y="500"/>
                  </a:cubicBezTo>
                  <a:cubicBezTo>
                    <a:pt x="772" y="460"/>
                    <a:pt x="901" y="452"/>
                    <a:pt x="869" y="388"/>
                  </a:cubicBezTo>
                  <a:cubicBezTo>
                    <a:pt x="837" y="324"/>
                    <a:pt x="665" y="152"/>
                    <a:pt x="581" y="116"/>
                  </a:cubicBezTo>
                  <a:cubicBezTo>
                    <a:pt x="497" y="80"/>
                    <a:pt x="430" y="165"/>
                    <a:pt x="365" y="172"/>
                  </a:cubicBezTo>
                  <a:cubicBezTo>
                    <a:pt x="300" y="179"/>
                    <a:pt x="221" y="175"/>
                    <a:pt x="189" y="156"/>
                  </a:cubicBezTo>
                  <a:cubicBezTo>
                    <a:pt x="157" y="137"/>
                    <a:pt x="225" y="0"/>
                    <a:pt x="197" y="44"/>
                  </a:cubicBezTo>
                  <a:close/>
                </a:path>
              </a:pathLst>
            </a:custGeom>
            <a:solidFill>
              <a:srgbClr val="4DAF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7111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43" y="2009"/>
              <a:ext cx="686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2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97" y="2001"/>
              <a:ext cx="687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Freeform 8"/>
            <p:cNvSpPr>
              <a:spLocks/>
            </p:cNvSpPr>
            <p:nvPr/>
          </p:nvSpPr>
          <p:spPr bwMode="auto">
            <a:xfrm>
              <a:off x="2024" y="1448"/>
              <a:ext cx="575" cy="1229"/>
            </a:xfrm>
            <a:custGeom>
              <a:avLst/>
              <a:gdLst>
                <a:gd name="T0" fmla="*/ 71 w 1327"/>
                <a:gd name="T1" fmla="*/ 492 h 2271"/>
                <a:gd name="T2" fmla="*/ 119 w 1327"/>
                <a:gd name="T3" fmla="*/ 1116 h 2271"/>
                <a:gd name="T4" fmla="*/ 111 w 1327"/>
                <a:gd name="T5" fmla="*/ 1396 h 2271"/>
                <a:gd name="T6" fmla="*/ 15 w 1327"/>
                <a:gd name="T7" fmla="*/ 1668 h 2271"/>
                <a:gd name="T8" fmla="*/ 199 w 1327"/>
                <a:gd name="T9" fmla="*/ 2060 h 2271"/>
                <a:gd name="T10" fmla="*/ 391 w 1327"/>
                <a:gd name="T11" fmla="*/ 2252 h 2271"/>
                <a:gd name="T12" fmla="*/ 783 w 1327"/>
                <a:gd name="T13" fmla="*/ 2172 h 2271"/>
                <a:gd name="T14" fmla="*/ 1119 w 1327"/>
                <a:gd name="T15" fmla="*/ 1788 h 2271"/>
                <a:gd name="T16" fmla="*/ 1303 w 1327"/>
                <a:gd name="T17" fmla="*/ 1364 h 2271"/>
                <a:gd name="T18" fmla="*/ 1263 w 1327"/>
                <a:gd name="T19" fmla="*/ 652 h 2271"/>
                <a:gd name="T20" fmla="*/ 1263 w 1327"/>
                <a:gd name="T21" fmla="*/ 276 h 2271"/>
                <a:gd name="T22" fmla="*/ 903 w 1327"/>
                <a:gd name="T23" fmla="*/ 156 h 2271"/>
                <a:gd name="T24" fmla="*/ 567 w 1327"/>
                <a:gd name="T25" fmla="*/ 68 h 2271"/>
                <a:gd name="T26" fmla="*/ 431 w 1327"/>
                <a:gd name="T27" fmla="*/ 4 h 2271"/>
                <a:gd name="T28" fmla="*/ 199 w 1327"/>
                <a:gd name="T29" fmla="*/ 92 h 2271"/>
                <a:gd name="T30" fmla="*/ 175 w 1327"/>
                <a:gd name="T31" fmla="*/ 300 h 2271"/>
                <a:gd name="T32" fmla="*/ 71 w 1327"/>
                <a:gd name="T33" fmla="*/ 492 h 2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7"/>
                <a:gd name="T52" fmla="*/ 0 h 2271"/>
                <a:gd name="T53" fmla="*/ 1327 w 1327"/>
                <a:gd name="T54" fmla="*/ 2271 h 2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7" h="2271">
                  <a:moveTo>
                    <a:pt x="71" y="492"/>
                  </a:moveTo>
                  <a:cubicBezTo>
                    <a:pt x="62" y="628"/>
                    <a:pt x="112" y="965"/>
                    <a:pt x="119" y="1116"/>
                  </a:cubicBezTo>
                  <a:cubicBezTo>
                    <a:pt x="126" y="1267"/>
                    <a:pt x="128" y="1304"/>
                    <a:pt x="111" y="1396"/>
                  </a:cubicBezTo>
                  <a:cubicBezTo>
                    <a:pt x="94" y="1488"/>
                    <a:pt x="0" y="1557"/>
                    <a:pt x="15" y="1668"/>
                  </a:cubicBezTo>
                  <a:cubicBezTo>
                    <a:pt x="30" y="1779"/>
                    <a:pt x="136" y="1963"/>
                    <a:pt x="199" y="2060"/>
                  </a:cubicBezTo>
                  <a:cubicBezTo>
                    <a:pt x="262" y="2157"/>
                    <a:pt x="294" y="2233"/>
                    <a:pt x="391" y="2252"/>
                  </a:cubicBezTo>
                  <a:cubicBezTo>
                    <a:pt x="488" y="2271"/>
                    <a:pt x="662" y="2249"/>
                    <a:pt x="783" y="2172"/>
                  </a:cubicBezTo>
                  <a:cubicBezTo>
                    <a:pt x="904" y="2095"/>
                    <a:pt x="1032" y="1923"/>
                    <a:pt x="1119" y="1788"/>
                  </a:cubicBezTo>
                  <a:cubicBezTo>
                    <a:pt x="1206" y="1653"/>
                    <a:pt x="1279" y="1553"/>
                    <a:pt x="1303" y="1364"/>
                  </a:cubicBezTo>
                  <a:cubicBezTo>
                    <a:pt x="1327" y="1175"/>
                    <a:pt x="1270" y="833"/>
                    <a:pt x="1263" y="652"/>
                  </a:cubicBezTo>
                  <a:cubicBezTo>
                    <a:pt x="1256" y="471"/>
                    <a:pt x="1323" y="359"/>
                    <a:pt x="1263" y="276"/>
                  </a:cubicBezTo>
                  <a:cubicBezTo>
                    <a:pt x="1203" y="193"/>
                    <a:pt x="1019" y="191"/>
                    <a:pt x="903" y="156"/>
                  </a:cubicBezTo>
                  <a:cubicBezTo>
                    <a:pt x="787" y="121"/>
                    <a:pt x="646" y="93"/>
                    <a:pt x="567" y="68"/>
                  </a:cubicBezTo>
                  <a:cubicBezTo>
                    <a:pt x="488" y="43"/>
                    <a:pt x="492" y="0"/>
                    <a:pt x="431" y="4"/>
                  </a:cubicBezTo>
                  <a:cubicBezTo>
                    <a:pt x="370" y="8"/>
                    <a:pt x="242" y="43"/>
                    <a:pt x="199" y="92"/>
                  </a:cubicBezTo>
                  <a:cubicBezTo>
                    <a:pt x="156" y="141"/>
                    <a:pt x="195" y="233"/>
                    <a:pt x="175" y="300"/>
                  </a:cubicBezTo>
                  <a:cubicBezTo>
                    <a:pt x="155" y="367"/>
                    <a:pt x="80" y="356"/>
                    <a:pt x="71" y="492"/>
                  </a:cubicBezTo>
                  <a:close/>
                </a:path>
              </a:pathLst>
            </a:custGeom>
            <a:solidFill>
              <a:srgbClr val="AFEF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Freeform 9"/>
            <p:cNvSpPr>
              <a:spLocks/>
            </p:cNvSpPr>
            <p:nvPr/>
          </p:nvSpPr>
          <p:spPr bwMode="auto">
            <a:xfrm>
              <a:off x="2466" y="1518"/>
              <a:ext cx="525" cy="1022"/>
            </a:xfrm>
            <a:custGeom>
              <a:avLst/>
              <a:gdLst>
                <a:gd name="T0" fmla="*/ 239 w 1059"/>
                <a:gd name="T1" fmla="*/ 332 h 1769"/>
                <a:gd name="T2" fmla="*/ 495 w 1059"/>
                <a:gd name="T3" fmla="*/ 36 h 1769"/>
                <a:gd name="T4" fmla="*/ 583 w 1059"/>
                <a:gd name="T5" fmla="*/ 116 h 1769"/>
                <a:gd name="T6" fmla="*/ 663 w 1059"/>
                <a:gd name="T7" fmla="*/ 500 h 1769"/>
                <a:gd name="T8" fmla="*/ 943 w 1059"/>
                <a:gd name="T9" fmla="*/ 676 h 1769"/>
                <a:gd name="T10" fmla="*/ 1047 w 1059"/>
                <a:gd name="T11" fmla="*/ 812 h 1769"/>
                <a:gd name="T12" fmla="*/ 1015 w 1059"/>
                <a:gd name="T13" fmla="*/ 1220 h 1769"/>
                <a:gd name="T14" fmla="*/ 983 w 1059"/>
                <a:gd name="T15" fmla="*/ 1468 h 1769"/>
                <a:gd name="T16" fmla="*/ 943 w 1059"/>
                <a:gd name="T17" fmla="*/ 1708 h 1769"/>
                <a:gd name="T18" fmla="*/ 615 w 1059"/>
                <a:gd name="T19" fmla="*/ 1748 h 1769"/>
                <a:gd name="T20" fmla="*/ 287 w 1059"/>
                <a:gd name="T21" fmla="*/ 1580 h 1769"/>
                <a:gd name="T22" fmla="*/ 39 w 1059"/>
                <a:gd name="T23" fmla="*/ 1580 h 1769"/>
                <a:gd name="T24" fmla="*/ 55 w 1059"/>
                <a:gd name="T25" fmla="*/ 1308 h 1769"/>
                <a:gd name="T26" fmla="*/ 239 w 1059"/>
                <a:gd name="T27" fmla="*/ 332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9"/>
                <a:gd name="T43" fmla="*/ 0 h 1769"/>
                <a:gd name="T44" fmla="*/ 1059 w 1059"/>
                <a:gd name="T45" fmla="*/ 1769 h 17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9" h="1769">
                  <a:moveTo>
                    <a:pt x="239" y="332"/>
                  </a:moveTo>
                  <a:cubicBezTo>
                    <a:pt x="312" y="120"/>
                    <a:pt x="438" y="72"/>
                    <a:pt x="495" y="36"/>
                  </a:cubicBezTo>
                  <a:cubicBezTo>
                    <a:pt x="552" y="0"/>
                    <a:pt x="555" y="39"/>
                    <a:pt x="583" y="116"/>
                  </a:cubicBezTo>
                  <a:cubicBezTo>
                    <a:pt x="611" y="193"/>
                    <a:pt x="603" y="407"/>
                    <a:pt x="663" y="500"/>
                  </a:cubicBezTo>
                  <a:cubicBezTo>
                    <a:pt x="723" y="593"/>
                    <a:pt x="879" y="624"/>
                    <a:pt x="943" y="676"/>
                  </a:cubicBezTo>
                  <a:cubicBezTo>
                    <a:pt x="1007" y="728"/>
                    <a:pt x="1035" y="721"/>
                    <a:pt x="1047" y="812"/>
                  </a:cubicBezTo>
                  <a:cubicBezTo>
                    <a:pt x="1059" y="903"/>
                    <a:pt x="1026" y="1111"/>
                    <a:pt x="1015" y="1220"/>
                  </a:cubicBezTo>
                  <a:cubicBezTo>
                    <a:pt x="1004" y="1329"/>
                    <a:pt x="995" y="1387"/>
                    <a:pt x="983" y="1468"/>
                  </a:cubicBezTo>
                  <a:cubicBezTo>
                    <a:pt x="971" y="1549"/>
                    <a:pt x="1004" y="1661"/>
                    <a:pt x="943" y="1708"/>
                  </a:cubicBezTo>
                  <a:cubicBezTo>
                    <a:pt x="882" y="1755"/>
                    <a:pt x="724" y="1769"/>
                    <a:pt x="615" y="1748"/>
                  </a:cubicBezTo>
                  <a:cubicBezTo>
                    <a:pt x="506" y="1727"/>
                    <a:pt x="383" y="1608"/>
                    <a:pt x="287" y="1580"/>
                  </a:cubicBezTo>
                  <a:cubicBezTo>
                    <a:pt x="191" y="1552"/>
                    <a:pt x="78" y="1625"/>
                    <a:pt x="39" y="1580"/>
                  </a:cubicBezTo>
                  <a:cubicBezTo>
                    <a:pt x="0" y="1535"/>
                    <a:pt x="20" y="1515"/>
                    <a:pt x="55" y="1308"/>
                  </a:cubicBezTo>
                  <a:cubicBezTo>
                    <a:pt x="90" y="1101"/>
                    <a:pt x="166" y="544"/>
                    <a:pt x="239" y="33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" name="Freeform 10"/>
            <p:cNvSpPr>
              <a:spLocks/>
            </p:cNvSpPr>
            <p:nvPr/>
          </p:nvSpPr>
          <p:spPr bwMode="auto">
            <a:xfrm>
              <a:off x="2202" y="2064"/>
              <a:ext cx="527" cy="605"/>
            </a:xfrm>
            <a:custGeom>
              <a:avLst/>
              <a:gdLst>
                <a:gd name="T0" fmla="*/ 125 w 946"/>
                <a:gd name="T1" fmla="*/ 200 h 1047"/>
                <a:gd name="T2" fmla="*/ 61 w 946"/>
                <a:gd name="T3" fmla="*/ 656 h 1047"/>
                <a:gd name="T4" fmla="*/ 29 w 946"/>
                <a:gd name="T5" fmla="*/ 880 h 1047"/>
                <a:gd name="T6" fmla="*/ 237 w 946"/>
                <a:gd name="T7" fmla="*/ 1032 h 1047"/>
                <a:gd name="T8" fmla="*/ 637 w 946"/>
                <a:gd name="T9" fmla="*/ 968 h 1047"/>
                <a:gd name="T10" fmla="*/ 901 w 946"/>
                <a:gd name="T11" fmla="*/ 1008 h 1047"/>
                <a:gd name="T12" fmla="*/ 909 w 946"/>
                <a:gd name="T13" fmla="*/ 752 h 1047"/>
                <a:gd name="T14" fmla="*/ 773 w 946"/>
                <a:gd name="T15" fmla="*/ 544 h 1047"/>
                <a:gd name="T16" fmla="*/ 773 w 946"/>
                <a:gd name="T17" fmla="*/ 304 h 1047"/>
                <a:gd name="T18" fmla="*/ 821 w 946"/>
                <a:gd name="T19" fmla="*/ 48 h 1047"/>
                <a:gd name="T20" fmla="*/ 725 w 946"/>
                <a:gd name="T21" fmla="*/ 16 h 1047"/>
                <a:gd name="T22" fmla="*/ 589 w 946"/>
                <a:gd name="T23" fmla="*/ 112 h 1047"/>
                <a:gd name="T24" fmla="*/ 517 w 946"/>
                <a:gd name="T25" fmla="*/ 312 h 1047"/>
                <a:gd name="T26" fmla="*/ 341 w 946"/>
                <a:gd name="T27" fmla="*/ 184 h 1047"/>
                <a:gd name="T28" fmla="*/ 181 w 946"/>
                <a:gd name="T29" fmla="*/ 160 h 1047"/>
                <a:gd name="T30" fmla="*/ 125 w 946"/>
                <a:gd name="T31" fmla="*/ 200 h 10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6"/>
                <a:gd name="T49" fmla="*/ 0 h 1047"/>
                <a:gd name="T50" fmla="*/ 946 w 946"/>
                <a:gd name="T51" fmla="*/ 1047 h 10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6" h="1047">
                  <a:moveTo>
                    <a:pt x="125" y="200"/>
                  </a:moveTo>
                  <a:cubicBezTo>
                    <a:pt x="105" y="283"/>
                    <a:pt x="77" y="543"/>
                    <a:pt x="61" y="656"/>
                  </a:cubicBezTo>
                  <a:cubicBezTo>
                    <a:pt x="45" y="769"/>
                    <a:pt x="0" y="817"/>
                    <a:pt x="29" y="880"/>
                  </a:cubicBezTo>
                  <a:cubicBezTo>
                    <a:pt x="58" y="943"/>
                    <a:pt x="136" y="1017"/>
                    <a:pt x="237" y="1032"/>
                  </a:cubicBezTo>
                  <a:cubicBezTo>
                    <a:pt x="338" y="1047"/>
                    <a:pt x="526" y="972"/>
                    <a:pt x="637" y="968"/>
                  </a:cubicBezTo>
                  <a:cubicBezTo>
                    <a:pt x="748" y="964"/>
                    <a:pt x="856" y="1044"/>
                    <a:pt x="901" y="1008"/>
                  </a:cubicBezTo>
                  <a:cubicBezTo>
                    <a:pt x="946" y="972"/>
                    <a:pt x="930" y="829"/>
                    <a:pt x="909" y="752"/>
                  </a:cubicBezTo>
                  <a:cubicBezTo>
                    <a:pt x="888" y="675"/>
                    <a:pt x="796" y="619"/>
                    <a:pt x="773" y="544"/>
                  </a:cubicBezTo>
                  <a:cubicBezTo>
                    <a:pt x="750" y="469"/>
                    <a:pt x="765" y="387"/>
                    <a:pt x="773" y="304"/>
                  </a:cubicBezTo>
                  <a:cubicBezTo>
                    <a:pt x="781" y="221"/>
                    <a:pt x="829" y="96"/>
                    <a:pt x="821" y="48"/>
                  </a:cubicBezTo>
                  <a:cubicBezTo>
                    <a:pt x="813" y="0"/>
                    <a:pt x="763" y="5"/>
                    <a:pt x="725" y="16"/>
                  </a:cubicBezTo>
                  <a:cubicBezTo>
                    <a:pt x="687" y="27"/>
                    <a:pt x="624" y="63"/>
                    <a:pt x="589" y="112"/>
                  </a:cubicBezTo>
                  <a:cubicBezTo>
                    <a:pt x="554" y="161"/>
                    <a:pt x="558" y="300"/>
                    <a:pt x="517" y="312"/>
                  </a:cubicBezTo>
                  <a:cubicBezTo>
                    <a:pt x="476" y="324"/>
                    <a:pt x="397" y="209"/>
                    <a:pt x="341" y="184"/>
                  </a:cubicBezTo>
                  <a:cubicBezTo>
                    <a:pt x="285" y="159"/>
                    <a:pt x="217" y="159"/>
                    <a:pt x="181" y="160"/>
                  </a:cubicBezTo>
                  <a:cubicBezTo>
                    <a:pt x="145" y="161"/>
                    <a:pt x="145" y="117"/>
                    <a:pt x="125" y="200"/>
                  </a:cubicBezTo>
                  <a:close/>
                </a:path>
              </a:pathLst>
            </a:custGeom>
            <a:solidFill>
              <a:srgbClr val="FFDDC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2067" y="1717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b</a:t>
              </a:r>
              <a:r>
                <a:rPr lang="en-US" sz="1400" baseline="-25000"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47117" name="Text Box 12"/>
            <p:cNvSpPr txBox="1">
              <a:spLocks noChangeArrowheads="1"/>
            </p:cNvSpPr>
            <p:nvPr/>
          </p:nvSpPr>
          <p:spPr bwMode="auto">
            <a:xfrm>
              <a:off x="2299" y="1902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b</a:t>
              </a:r>
              <a:r>
                <a:rPr lang="en-US" sz="1400" baseline="-25000">
                  <a:latin typeface="Arial" charset="0"/>
                </a:rPr>
                <a:t>L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47118" name="AutoShape 13"/>
            <p:cNvSpPr>
              <a:spLocks noChangeArrowheads="1"/>
            </p:cNvSpPr>
            <p:nvPr/>
          </p:nvSpPr>
          <p:spPr bwMode="auto">
            <a:xfrm rot="-4091763">
              <a:off x="2240" y="1926"/>
              <a:ext cx="79" cy="98"/>
            </a:xfrm>
            <a:prstGeom prst="downArrow">
              <a:avLst>
                <a:gd name="adj1" fmla="val 50000"/>
                <a:gd name="adj2" fmla="val 31013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19" name="Text Box 14"/>
            <p:cNvSpPr txBox="1">
              <a:spLocks noChangeArrowheads="1"/>
            </p:cNvSpPr>
            <p:nvPr/>
          </p:nvSpPr>
          <p:spPr bwMode="auto">
            <a:xfrm>
              <a:off x="2220" y="2404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2Fe-2S</a:t>
              </a:r>
            </a:p>
          </p:txBody>
        </p:sp>
        <p:sp>
          <p:nvSpPr>
            <p:cNvPr id="47120" name="AutoShape 15"/>
            <p:cNvSpPr>
              <a:spLocks noChangeArrowheads="1"/>
            </p:cNvSpPr>
            <p:nvPr/>
          </p:nvSpPr>
          <p:spPr bwMode="auto">
            <a:xfrm rot="-888366">
              <a:off x="2404" y="2114"/>
              <a:ext cx="70" cy="298"/>
            </a:xfrm>
            <a:prstGeom prst="downArrow">
              <a:avLst>
                <a:gd name="adj1" fmla="val 50000"/>
                <a:gd name="adj2" fmla="val 106429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21" name="AutoShape 16"/>
            <p:cNvSpPr>
              <a:spLocks noChangeArrowheads="1"/>
            </p:cNvSpPr>
            <p:nvPr/>
          </p:nvSpPr>
          <p:spPr bwMode="auto">
            <a:xfrm rot="-8648376">
              <a:off x="2648" y="2249"/>
              <a:ext cx="81" cy="178"/>
            </a:xfrm>
            <a:prstGeom prst="downArrow">
              <a:avLst>
                <a:gd name="adj1" fmla="val 50000"/>
                <a:gd name="adj2" fmla="val 54938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22" name="Text Box 17"/>
            <p:cNvSpPr txBox="1">
              <a:spLocks noChangeArrowheads="1"/>
            </p:cNvSpPr>
            <p:nvPr/>
          </p:nvSpPr>
          <p:spPr bwMode="auto">
            <a:xfrm>
              <a:off x="2685" y="2135"/>
              <a:ext cx="2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c</a:t>
              </a:r>
              <a:r>
                <a:rPr lang="en-US" sz="1400" baseline="-25000"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47123" name="AutoShape 18"/>
            <p:cNvSpPr>
              <a:spLocks noChangeArrowheads="1"/>
            </p:cNvSpPr>
            <p:nvPr/>
          </p:nvSpPr>
          <p:spPr bwMode="auto">
            <a:xfrm rot="18516320" flipH="1">
              <a:off x="3016" y="2240"/>
              <a:ext cx="99" cy="524"/>
            </a:xfrm>
            <a:prstGeom prst="downArrow">
              <a:avLst>
                <a:gd name="adj1" fmla="val 50000"/>
                <a:gd name="adj2" fmla="val 132323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124" name="Text Box 19"/>
            <p:cNvSpPr txBox="1">
              <a:spLocks noChangeArrowheads="1"/>
            </p:cNvSpPr>
            <p:nvPr/>
          </p:nvSpPr>
          <p:spPr bwMode="auto">
            <a:xfrm>
              <a:off x="2079" y="1565"/>
              <a:ext cx="4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charset="0"/>
                </a:rPr>
                <a:t>Cyto </a:t>
              </a:r>
              <a:r>
                <a:rPr lang="en-US" sz="1400" b="1" i="1">
                  <a:latin typeface="Arial" charset="0"/>
                </a:rPr>
                <a:t>b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47125" name="Text Box 20"/>
            <p:cNvSpPr txBox="1">
              <a:spLocks noChangeArrowheads="1"/>
            </p:cNvSpPr>
            <p:nvPr/>
          </p:nvSpPr>
          <p:spPr bwMode="auto">
            <a:xfrm>
              <a:off x="2510" y="1875"/>
              <a:ext cx="4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charset="0"/>
                </a:rPr>
                <a:t>Cyto </a:t>
              </a:r>
              <a:r>
                <a:rPr lang="en-US" sz="1400" b="1" i="1">
                  <a:latin typeface="Arial" charset="0"/>
                </a:rPr>
                <a:t>c</a:t>
              </a:r>
              <a:r>
                <a:rPr lang="en-US" sz="1400" b="1" i="1" baseline="-25000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47126" name="Text Box 21"/>
            <p:cNvSpPr txBox="1">
              <a:spLocks noChangeArrowheads="1"/>
            </p:cNvSpPr>
            <p:nvPr/>
          </p:nvSpPr>
          <p:spPr bwMode="auto">
            <a:xfrm>
              <a:off x="3142" y="265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Cyto </a:t>
              </a:r>
              <a:r>
                <a:rPr lang="en-US" sz="1600" b="1" i="1">
                  <a:solidFill>
                    <a:schemeClr val="bg1"/>
                  </a:solidFill>
                  <a:latin typeface="Arial" charset="0"/>
                </a:rPr>
                <a:t>c</a:t>
              </a:r>
              <a:endParaRPr lang="en-US" sz="16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47127" name="Picture 2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9" y="2001"/>
              <a:ext cx="687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8" name="Freeform 23"/>
            <p:cNvSpPr>
              <a:spLocks/>
            </p:cNvSpPr>
            <p:nvPr/>
          </p:nvSpPr>
          <p:spPr bwMode="auto">
            <a:xfrm>
              <a:off x="596" y="1398"/>
              <a:ext cx="529" cy="1036"/>
            </a:xfrm>
            <a:custGeom>
              <a:avLst/>
              <a:gdLst>
                <a:gd name="T0" fmla="*/ 469 w 1049"/>
                <a:gd name="T1" fmla="*/ 107 h 1764"/>
                <a:gd name="T2" fmla="*/ 69 w 1049"/>
                <a:gd name="T3" fmla="*/ 315 h 1764"/>
                <a:gd name="T4" fmla="*/ 53 w 1049"/>
                <a:gd name="T5" fmla="*/ 659 h 1764"/>
                <a:gd name="T6" fmla="*/ 61 w 1049"/>
                <a:gd name="T7" fmla="*/ 899 h 1764"/>
                <a:gd name="T8" fmla="*/ 141 w 1049"/>
                <a:gd name="T9" fmla="*/ 1123 h 1764"/>
                <a:gd name="T10" fmla="*/ 141 w 1049"/>
                <a:gd name="T11" fmla="*/ 1411 h 1764"/>
                <a:gd name="T12" fmla="*/ 133 w 1049"/>
                <a:gd name="T13" fmla="*/ 1731 h 1764"/>
                <a:gd name="T14" fmla="*/ 301 w 1049"/>
                <a:gd name="T15" fmla="*/ 1611 h 1764"/>
                <a:gd name="T16" fmla="*/ 533 w 1049"/>
                <a:gd name="T17" fmla="*/ 1539 h 1764"/>
                <a:gd name="T18" fmla="*/ 533 w 1049"/>
                <a:gd name="T19" fmla="*/ 1211 h 1764"/>
                <a:gd name="T20" fmla="*/ 765 w 1049"/>
                <a:gd name="T21" fmla="*/ 995 h 1764"/>
                <a:gd name="T22" fmla="*/ 957 w 1049"/>
                <a:gd name="T23" fmla="*/ 891 h 1764"/>
                <a:gd name="T24" fmla="*/ 1037 w 1049"/>
                <a:gd name="T25" fmla="*/ 747 h 1764"/>
                <a:gd name="T26" fmla="*/ 885 w 1049"/>
                <a:gd name="T27" fmla="*/ 531 h 1764"/>
                <a:gd name="T28" fmla="*/ 637 w 1049"/>
                <a:gd name="T29" fmla="*/ 547 h 1764"/>
                <a:gd name="T30" fmla="*/ 621 w 1049"/>
                <a:gd name="T31" fmla="*/ 411 h 1764"/>
                <a:gd name="T32" fmla="*/ 757 w 1049"/>
                <a:gd name="T33" fmla="*/ 307 h 1764"/>
                <a:gd name="T34" fmla="*/ 949 w 1049"/>
                <a:gd name="T35" fmla="*/ 203 h 1764"/>
                <a:gd name="T36" fmla="*/ 749 w 1049"/>
                <a:gd name="T37" fmla="*/ 19 h 1764"/>
                <a:gd name="T38" fmla="*/ 469 w 1049"/>
                <a:gd name="T39" fmla="*/ 107 h 17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9"/>
                <a:gd name="T61" fmla="*/ 0 h 1764"/>
                <a:gd name="T62" fmla="*/ 1049 w 1049"/>
                <a:gd name="T63" fmla="*/ 1764 h 17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9" h="1764">
                  <a:moveTo>
                    <a:pt x="469" y="107"/>
                  </a:moveTo>
                  <a:cubicBezTo>
                    <a:pt x="356" y="156"/>
                    <a:pt x="138" y="223"/>
                    <a:pt x="69" y="315"/>
                  </a:cubicBezTo>
                  <a:cubicBezTo>
                    <a:pt x="0" y="407"/>
                    <a:pt x="54" y="562"/>
                    <a:pt x="53" y="659"/>
                  </a:cubicBezTo>
                  <a:cubicBezTo>
                    <a:pt x="52" y="756"/>
                    <a:pt x="46" y="822"/>
                    <a:pt x="61" y="899"/>
                  </a:cubicBezTo>
                  <a:cubicBezTo>
                    <a:pt x="76" y="976"/>
                    <a:pt x="128" y="1038"/>
                    <a:pt x="141" y="1123"/>
                  </a:cubicBezTo>
                  <a:cubicBezTo>
                    <a:pt x="154" y="1208"/>
                    <a:pt x="142" y="1310"/>
                    <a:pt x="141" y="1411"/>
                  </a:cubicBezTo>
                  <a:cubicBezTo>
                    <a:pt x="140" y="1512"/>
                    <a:pt x="106" y="1698"/>
                    <a:pt x="133" y="1731"/>
                  </a:cubicBezTo>
                  <a:cubicBezTo>
                    <a:pt x="160" y="1764"/>
                    <a:pt x="234" y="1643"/>
                    <a:pt x="301" y="1611"/>
                  </a:cubicBezTo>
                  <a:cubicBezTo>
                    <a:pt x="368" y="1579"/>
                    <a:pt x="494" y="1606"/>
                    <a:pt x="533" y="1539"/>
                  </a:cubicBezTo>
                  <a:cubicBezTo>
                    <a:pt x="572" y="1472"/>
                    <a:pt x="494" y="1302"/>
                    <a:pt x="533" y="1211"/>
                  </a:cubicBezTo>
                  <a:cubicBezTo>
                    <a:pt x="572" y="1120"/>
                    <a:pt x="694" y="1048"/>
                    <a:pt x="765" y="995"/>
                  </a:cubicBezTo>
                  <a:cubicBezTo>
                    <a:pt x="836" y="942"/>
                    <a:pt x="912" y="932"/>
                    <a:pt x="957" y="891"/>
                  </a:cubicBezTo>
                  <a:cubicBezTo>
                    <a:pt x="1002" y="850"/>
                    <a:pt x="1049" y="807"/>
                    <a:pt x="1037" y="747"/>
                  </a:cubicBezTo>
                  <a:cubicBezTo>
                    <a:pt x="1025" y="687"/>
                    <a:pt x="952" y="564"/>
                    <a:pt x="885" y="531"/>
                  </a:cubicBezTo>
                  <a:cubicBezTo>
                    <a:pt x="818" y="498"/>
                    <a:pt x="681" y="567"/>
                    <a:pt x="637" y="547"/>
                  </a:cubicBezTo>
                  <a:cubicBezTo>
                    <a:pt x="593" y="527"/>
                    <a:pt x="601" y="451"/>
                    <a:pt x="621" y="411"/>
                  </a:cubicBezTo>
                  <a:cubicBezTo>
                    <a:pt x="641" y="371"/>
                    <a:pt x="702" y="342"/>
                    <a:pt x="757" y="307"/>
                  </a:cubicBezTo>
                  <a:cubicBezTo>
                    <a:pt x="812" y="272"/>
                    <a:pt x="950" y="251"/>
                    <a:pt x="949" y="203"/>
                  </a:cubicBezTo>
                  <a:cubicBezTo>
                    <a:pt x="948" y="155"/>
                    <a:pt x="832" y="38"/>
                    <a:pt x="749" y="19"/>
                  </a:cubicBezTo>
                  <a:cubicBezTo>
                    <a:pt x="666" y="0"/>
                    <a:pt x="582" y="58"/>
                    <a:pt x="469" y="1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9" name="Freeform 24"/>
            <p:cNvSpPr>
              <a:spLocks/>
            </p:cNvSpPr>
            <p:nvPr/>
          </p:nvSpPr>
          <p:spPr bwMode="auto">
            <a:xfrm>
              <a:off x="732" y="1903"/>
              <a:ext cx="852" cy="641"/>
            </a:xfrm>
            <a:custGeom>
              <a:avLst/>
              <a:gdLst>
                <a:gd name="T0" fmla="*/ 28 w 1839"/>
                <a:gd name="T1" fmla="*/ 847 h 1091"/>
                <a:gd name="T2" fmla="*/ 124 w 1839"/>
                <a:gd name="T3" fmla="*/ 775 h 1091"/>
                <a:gd name="T4" fmla="*/ 364 w 1839"/>
                <a:gd name="T5" fmla="*/ 711 h 1091"/>
                <a:gd name="T6" fmla="*/ 388 w 1839"/>
                <a:gd name="T7" fmla="*/ 631 h 1091"/>
                <a:gd name="T8" fmla="*/ 348 w 1839"/>
                <a:gd name="T9" fmla="*/ 407 h 1091"/>
                <a:gd name="T10" fmla="*/ 444 w 1839"/>
                <a:gd name="T11" fmla="*/ 255 h 1091"/>
                <a:gd name="T12" fmla="*/ 596 w 1839"/>
                <a:gd name="T13" fmla="*/ 143 h 1091"/>
                <a:gd name="T14" fmla="*/ 796 w 1839"/>
                <a:gd name="T15" fmla="*/ 15 h 1091"/>
                <a:gd name="T16" fmla="*/ 980 w 1839"/>
                <a:gd name="T17" fmla="*/ 55 h 1091"/>
                <a:gd name="T18" fmla="*/ 1060 w 1839"/>
                <a:gd name="T19" fmla="*/ 199 h 1091"/>
                <a:gd name="T20" fmla="*/ 1196 w 1839"/>
                <a:gd name="T21" fmla="*/ 231 h 1091"/>
                <a:gd name="T22" fmla="*/ 1572 w 1839"/>
                <a:gd name="T23" fmla="*/ 119 h 1091"/>
                <a:gd name="T24" fmla="*/ 1716 w 1839"/>
                <a:gd name="T25" fmla="*/ 223 h 1091"/>
                <a:gd name="T26" fmla="*/ 1788 w 1839"/>
                <a:gd name="T27" fmla="*/ 399 h 1091"/>
                <a:gd name="T28" fmla="*/ 1820 w 1839"/>
                <a:gd name="T29" fmla="*/ 615 h 1091"/>
                <a:gd name="T30" fmla="*/ 1676 w 1839"/>
                <a:gd name="T31" fmla="*/ 951 h 1091"/>
                <a:gd name="T32" fmla="*/ 1268 w 1839"/>
                <a:gd name="T33" fmla="*/ 1079 h 1091"/>
                <a:gd name="T34" fmla="*/ 964 w 1839"/>
                <a:gd name="T35" fmla="*/ 1023 h 1091"/>
                <a:gd name="T36" fmla="*/ 748 w 1839"/>
                <a:gd name="T37" fmla="*/ 895 h 1091"/>
                <a:gd name="T38" fmla="*/ 612 w 1839"/>
                <a:gd name="T39" fmla="*/ 919 h 1091"/>
                <a:gd name="T40" fmla="*/ 196 w 1839"/>
                <a:gd name="T41" fmla="*/ 1015 h 1091"/>
                <a:gd name="T42" fmla="*/ 28 w 1839"/>
                <a:gd name="T43" fmla="*/ 951 h 1091"/>
                <a:gd name="T44" fmla="*/ 28 w 1839"/>
                <a:gd name="T45" fmla="*/ 847 h 10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9"/>
                <a:gd name="T70" fmla="*/ 0 h 1091"/>
                <a:gd name="T71" fmla="*/ 1839 w 1839"/>
                <a:gd name="T72" fmla="*/ 1091 h 10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9" h="1091">
                  <a:moveTo>
                    <a:pt x="28" y="847"/>
                  </a:moveTo>
                  <a:cubicBezTo>
                    <a:pt x="44" y="818"/>
                    <a:pt x="68" y="798"/>
                    <a:pt x="124" y="775"/>
                  </a:cubicBezTo>
                  <a:cubicBezTo>
                    <a:pt x="180" y="752"/>
                    <a:pt x="320" y="735"/>
                    <a:pt x="364" y="711"/>
                  </a:cubicBezTo>
                  <a:cubicBezTo>
                    <a:pt x="408" y="687"/>
                    <a:pt x="391" y="682"/>
                    <a:pt x="388" y="631"/>
                  </a:cubicBezTo>
                  <a:cubicBezTo>
                    <a:pt x="385" y="580"/>
                    <a:pt x="339" y="470"/>
                    <a:pt x="348" y="407"/>
                  </a:cubicBezTo>
                  <a:cubicBezTo>
                    <a:pt x="357" y="344"/>
                    <a:pt x="403" y="299"/>
                    <a:pt x="444" y="255"/>
                  </a:cubicBezTo>
                  <a:cubicBezTo>
                    <a:pt x="485" y="211"/>
                    <a:pt x="537" y="183"/>
                    <a:pt x="596" y="143"/>
                  </a:cubicBezTo>
                  <a:cubicBezTo>
                    <a:pt x="655" y="103"/>
                    <a:pt x="732" y="30"/>
                    <a:pt x="796" y="15"/>
                  </a:cubicBezTo>
                  <a:cubicBezTo>
                    <a:pt x="860" y="0"/>
                    <a:pt x="936" y="24"/>
                    <a:pt x="980" y="55"/>
                  </a:cubicBezTo>
                  <a:cubicBezTo>
                    <a:pt x="1024" y="86"/>
                    <a:pt x="1024" y="170"/>
                    <a:pt x="1060" y="199"/>
                  </a:cubicBezTo>
                  <a:cubicBezTo>
                    <a:pt x="1096" y="228"/>
                    <a:pt x="1111" y="244"/>
                    <a:pt x="1196" y="231"/>
                  </a:cubicBezTo>
                  <a:cubicBezTo>
                    <a:pt x="1281" y="218"/>
                    <a:pt x="1485" y="120"/>
                    <a:pt x="1572" y="119"/>
                  </a:cubicBezTo>
                  <a:cubicBezTo>
                    <a:pt x="1659" y="118"/>
                    <a:pt x="1680" y="176"/>
                    <a:pt x="1716" y="223"/>
                  </a:cubicBezTo>
                  <a:cubicBezTo>
                    <a:pt x="1752" y="270"/>
                    <a:pt x="1771" y="334"/>
                    <a:pt x="1788" y="399"/>
                  </a:cubicBezTo>
                  <a:cubicBezTo>
                    <a:pt x="1805" y="464"/>
                    <a:pt x="1839" y="523"/>
                    <a:pt x="1820" y="615"/>
                  </a:cubicBezTo>
                  <a:cubicBezTo>
                    <a:pt x="1801" y="707"/>
                    <a:pt x="1768" y="874"/>
                    <a:pt x="1676" y="951"/>
                  </a:cubicBezTo>
                  <a:cubicBezTo>
                    <a:pt x="1584" y="1028"/>
                    <a:pt x="1387" y="1067"/>
                    <a:pt x="1268" y="1079"/>
                  </a:cubicBezTo>
                  <a:cubicBezTo>
                    <a:pt x="1149" y="1091"/>
                    <a:pt x="1051" y="1054"/>
                    <a:pt x="964" y="1023"/>
                  </a:cubicBezTo>
                  <a:cubicBezTo>
                    <a:pt x="877" y="992"/>
                    <a:pt x="807" y="912"/>
                    <a:pt x="748" y="895"/>
                  </a:cubicBezTo>
                  <a:cubicBezTo>
                    <a:pt x="689" y="878"/>
                    <a:pt x="704" y="899"/>
                    <a:pt x="612" y="919"/>
                  </a:cubicBezTo>
                  <a:cubicBezTo>
                    <a:pt x="520" y="939"/>
                    <a:pt x="293" y="1010"/>
                    <a:pt x="196" y="1015"/>
                  </a:cubicBezTo>
                  <a:cubicBezTo>
                    <a:pt x="99" y="1020"/>
                    <a:pt x="56" y="976"/>
                    <a:pt x="28" y="951"/>
                  </a:cubicBezTo>
                  <a:cubicBezTo>
                    <a:pt x="0" y="926"/>
                    <a:pt x="12" y="876"/>
                    <a:pt x="28" y="847"/>
                  </a:cubicBezTo>
                  <a:close/>
                </a:path>
              </a:pathLst>
            </a:custGeom>
            <a:solidFill>
              <a:srgbClr val="759E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Text Box 25"/>
            <p:cNvSpPr txBox="1">
              <a:spLocks noChangeArrowheads="1"/>
            </p:cNvSpPr>
            <p:nvPr/>
          </p:nvSpPr>
          <p:spPr bwMode="auto">
            <a:xfrm>
              <a:off x="791" y="2168"/>
              <a:ext cx="203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47131" name="Text Box 26"/>
            <p:cNvSpPr txBox="1">
              <a:spLocks noChangeArrowheads="1"/>
            </p:cNvSpPr>
            <p:nvPr/>
          </p:nvSpPr>
          <p:spPr bwMode="auto">
            <a:xfrm>
              <a:off x="1029" y="2038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2Fe-2S</a:t>
              </a:r>
            </a:p>
          </p:txBody>
        </p:sp>
        <p:sp>
          <p:nvSpPr>
            <p:cNvPr id="47132" name="Text Box 27"/>
            <p:cNvSpPr txBox="1">
              <a:spLocks noChangeArrowheads="1"/>
            </p:cNvSpPr>
            <p:nvPr/>
          </p:nvSpPr>
          <p:spPr bwMode="auto">
            <a:xfrm>
              <a:off x="1256" y="2229"/>
              <a:ext cx="3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QH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133" name="Text Box 28"/>
            <p:cNvSpPr txBox="1">
              <a:spLocks noChangeArrowheads="1"/>
            </p:cNvSpPr>
            <p:nvPr/>
          </p:nvSpPr>
          <p:spPr bwMode="auto">
            <a:xfrm>
              <a:off x="595" y="1553"/>
              <a:ext cx="3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FMN</a:t>
              </a:r>
            </a:p>
          </p:txBody>
        </p:sp>
        <p:sp>
          <p:nvSpPr>
            <p:cNvPr id="47134" name="Text Box 29"/>
            <p:cNvSpPr txBox="1">
              <a:spLocks noChangeArrowheads="1"/>
            </p:cNvSpPr>
            <p:nvPr/>
          </p:nvSpPr>
          <p:spPr bwMode="auto">
            <a:xfrm>
              <a:off x="604" y="1809"/>
              <a:ext cx="4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4Fe-4S</a:t>
              </a:r>
            </a:p>
          </p:txBody>
        </p:sp>
        <p:sp>
          <p:nvSpPr>
            <p:cNvPr id="47135" name="AutoShape 30"/>
            <p:cNvSpPr>
              <a:spLocks noChangeArrowheads="1"/>
            </p:cNvSpPr>
            <p:nvPr/>
          </p:nvSpPr>
          <p:spPr bwMode="auto">
            <a:xfrm rot="12794967" flipV="1">
              <a:off x="992" y="1589"/>
              <a:ext cx="196" cy="169"/>
            </a:xfrm>
            <a:custGeom>
              <a:avLst/>
              <a:gdLst>
                <a:gd name="T0" fmla="*/ 98 w 21600"/>
                <a:gd name="T1" fmla="*/ 0 h 21600"/>
                <a:gd name="T2" fmla="*/ 24 w 21600"/>
                <a:gd name="T3" fmla="*/ 84 h 21600"/>
                <a:gd name="T4" fmla="*/ 98 w 21600"/>
                <a:gd name="T5" fmla="*/ 42 h 21600"/>
                <a:gd name="T6" fmla="*/ 221 w 21600"/>
                <a:gd name="T7" fmla="*/ 85 h 21600"/>
                <a:gd name="T8" fmla="*/ 172 w 21600"/>
                <a:gd name="T9" fmla="*/ 127 h 21600"/>
                <a:gd name="T10" fmla="*/ 123 w 21600"/>
                <a:gd name="T11" fmla="*/ 8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96 w 21600"/>
                <a:gd name="T19" fmla="*/ 3195 h 21600"/>
                <a:gd name="T20" fmla="*/ 18404 w 21600"/>
                <a:gd name="T21" fmla="*/ 1840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D7CE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47136" name="Text Box 31"/>
            <p:cNvSpPr txBox="1">
              <a:spLocks noChangeArrowheads="1"/>
            </p:cNvSpPr>
            <p:nvPr/>
          </p:nvSpPr>
          <p:spPr bwMode="auto">
            <a:xfrm>
              <a:off x="1128" y="1643"/>
              <a:ext cx="479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NADH</a:t>
              </a:r>
            </a:p>
          </p:txBody>
        </p:sp>
        <p:sp>
          <p:nvSpPr>
            <p:cNvPr id="47137" name="AutoShape 32"/>
            <p:cNvSpPr>
              <a:spLocks noChangeArrowheads="1"/>
            </p:cNvSpPr>
            <p:nvPr/>
          </p:nvSpPr>
          <p:spPr bwMode="auto">
            <a:xfrm>
              <a:off x="785" y="1706"/>
              <a:ext cx="61" cy="12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AutoShape 33"/>
            <p:cNvSpPr>
              <a:spLocks noChangeArrowheads="1"/>
            </p:cNvSpPr>
            <p:nvPr/>
          </p:nvSpPr>
          <p:spPr bwMode="auto">
            <a:xfrm rot="-888366">
              <a:off x="836" y="1968"/>
              <a:ext cx="54" cy="183"/>
            </a:xfrm>
            <a:prstGeom prst="downArrow">
              <a:avLst>
                <a:gd name="adj1" fmla="val 50000"/>
                <a:gd name="adj2" fmla="val 84722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47139" name="AutoShape 34"/>
            <p:cNvSpPr>
              <a:spLocks noChangeArrowheads="1"/>
            </p:cNvSpPr>
            <p:nvPr/>
          </p:nvSpPr>
          <p:spPr bwMode="auto">
            <a:xfrm rot="-7007816">
              <a:off x="971" y="2151"/>
              <a:ext cx="81" cy="91"/>
            </a:xfrm>
            <a:prstGeom prst="downArrow">
              <a:avLst>
                <a:gd name="adj1" fmla="val 50000"/>
                <a:gd name="adj2" fmla="val 28086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47140" name="AutoShape 35"/>
            <p:cNvSpPr>
              <a:spLocks noChangeArrowheads="1"/>
            </p:cNvSpPr>
            <p:nvPr/>
          </p:nvSpPr>
          <p:spPr bwMode="auto">
            <a:xfrm rot="-2634254">
              <a:off x="1245" y="2188"/>
              <a:ext cx="72" cy="103"/>
            </a:xfrm>
            <a:prstGeom prst="downArrow">
              <a:avLst>
                <a:gd name="adj1" fmla="val 50000"/>
                <a:gd name="adj2" fmla="val 35764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1680" y="2135"/>
              <a:ext cx="324" cy="19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QH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1" y="1757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matrix</a:t>
              </a:r>
            </a:p>
          </p:txBody>
        </p:sp>
        <p:sp>
          <p:nvSpPr>
            <p:cNvPr id="47143" name="Text Box 38"/>
            <p:cNvSpPr txBox="1">
              <a:spLocks noChangeArrowheads="1"/>
            </p:cNvSpPr>
            <p:nvPr/>
          </p:nvSpPr>
          <p:spPr bwMode="auto">
            <a:xfrm>
              <a:off x="0" y="2496"/>
              <a:ext cx="8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intermembrane</a:t>
              </a:r>
            </a:p>
            <a:p>
              <a:r>
                <a:rPr lang="en-US" sz="1400" i="1">
                  <a:latin typeface="Arial" charset="0"/>
                </a:rPr>
                <a:t>space</a:t>
              </a:r>
            </a:p>
          </p:txBody>
        </p:sp>
        <p:sp>
          <p:nvSpPr>
            <p:cNvPr id="47144" name="AutoShape 39"/>
            <p:cNvSpPr>
              <a:spLocks noChangeArrowheads="1"/>
            </p:cNvSpPr>
            <p:nvPr/>
          </p:nvSpPr>
          <p:spPr bwMode="auto">
            <a:xfrm rot="-8125215">
              <a:off x="1973" y="1886"/>
              <a:ext cx="69" cy="336"/>
            </a:xfrm>
            <a:prstGeom prst="downArrow">
              <a:avLst>
                <a:gd name="adj1" fmla="val 50000"/>
                <a:gd name="adj2" fmla="val 121739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pic>
          <p:nvPicPr>
            <p:cNvPr id="47145" name="Picture 4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402" y="2009"/>
              <a:ext cx="687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46" name="AutoShape 41"/>
            <p:cNvSpPr>
              <a:spLocks noChangeArrowheads="1"/>
            </p:cNvSpPr>
            <p:nvPr/>
          </p:nvSpPr>
          <p:spPr bwMode="auto">
            <a:xfrm rot="-5338416">
              <a:off x="1584" y="2214"/>
              <a:ext cx="78" cy="165"/>
            </a:xfrm>
            <a:prstGeom prst="downArrow">
              <a:avLst>
                <a:gd name="adj1" fmla="val 50000"/>
                <a:gd name="adj2" fmla="val 52885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pic>
          <p:nvPicPr>
            <p:cNvPr id="47147" name="Picture 4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856" y="1999"/>
              <a:ext cx="687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917" y="1375"/>
              <a:ext cx="544" cy="1090"/>
              <a:chOff x="4245" y="1395"/>
              <a:chExt cx="544" cy="1090"/>
            </a:xfrm>
          </p:grpSpPr>
          <p:sp>
            <p:nvSpPr>
              <p:cNvPr id="47164" name="AutoShape 44"/>
              <p:cNvSpPr>
                <a:spLocks noChangeArrowheads="1"/>
              </p:cNvSpPr>
              <p:nvPr/>
            </p:nvSpPr>
            <p:spPr bwMode="auto">
              <a:xfrm>
                <a:off x="4320" y="1909"/>
                <a:ext cx="395" cy="576"/>
              </a:xfrm>
              <a:prstGeom prst="roundRect">
                <a:avLst>
                  <a:gd name="adj" fmla="val 16667"/>
                </a:avLst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4245" y="1395"/>
                <a:ext cx="544" cy="614"/>
                <a:chOff x="4245" y="1450"/>
                <a:chExt cx="544" cy="614"/>
              </a:xfrm>
            </p:grpSpPr>
            <p:sp>
              <p:nvSpPr>
                <p:cNvPr id="47166" name="Oval 46"/>
                <p:cNvSpPr>
                  <a:spLocks noChangeArrowheads="1"/>
                </p:cNvSpPr>
                <p:nvPr/>
              </p:nvSpPr>
              <p:spPr bwMode="auto">
                <a:xfrm>
                  <a:off x="4373" y="1450"/>
                  <a:ext cx="267" cy="528"/>
                </a:xfrm>
                <a:prstGeom prst="ellipse">
                  <a:avLst/>
                </a:prstGeom>
                <a:solidFill>
                  <a:srgbClr val="FAFF8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67" name="Oval 47"/>
                <p:cNvSpPr>
                  <a:spLocks noChangeArrowheads="1"/>
                </p:cNvSpPr>
                <p:nvPr/>
              </p:nvSpPr>
              <p:spPr bwMode="auto">
                <a:xfrm>
                  <a:off x="4522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68" name="Oval 48"/>
                <p:cNvSpPr>
                  <a:spLocks noChangeArrowheads="1"/>
                </p:cNvSpPr>
                <p:nvPr/>
              </p:nvSpPr>
              <p:spPr bwMode="auto">
                <a:xfrm>
                  <a:off x="4245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69" name="Oval 49"/>
                <p:cNvSpPr>
                  <a:spLocks noChangeArrowheads="1"/>
                </p:cNvSpPr>
                <p:nvPr/>
              </p:nvSpPr>
              <p:spPr bwMode="auto">
                <a:xfrm>
                  <a:off x="4374" y="1536"/>
                  <a:ext cx="267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AFF8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7149" name="Freeform 50"/>
            <p:cNvSpPr>
              <a:spLocks/>
            </p:cNvSpPr>
            <p:nvPr/>
          </p:nvSpPr>
          <p:spPr bwMode="auto">
            <a:xfrm flipH="1" flipV="1">
              <a:off x="3734" y="1654"/>
              <a:ext cx="411" cy="1273"/>
            </a:xfrm>
            <a:custGeom>
              <a:avLst/>
              <a:gdLst>
                <a:gd name="T0" fmla="*/ 25 w 411"/>
                <a:gd name="T1" fmla="*/ 78 h 1273"/>
                <a:gd name="T2" fmla="*/ 4 w 411"/>
                <a:gd name="T3" fmla="*/ 601 h 1273"/>
                <a:gd name="T4" fmla="*/ 47 w 411"/>
                <a:gd name="T5" fmla="*/ 1060 h 1273"/>
                <a:gd name="T6" fmla="*/ 143 w 411"/>
                <a:gd name="T7" fmla="*/ 1198 h 1273"/>
                <a:gd name="T8" fmla="*/ 345 w 411"/>
                <a:gd name="T9" fmla="*/ 1198 h 1273"/>
                <a:gd name="T10" fmla="*/ 345 w 411"/>
                <a:gd name="T11" fmla="*/ 750 h 1273"/>
                <a:gd name="T12" fmla="*/ 399 w 411"/>
                <a:gd name="T13" fmla="*/ 366 h 1273"/>
                <a:gd name="T14" fmla="*/ 271 w 411"/>
                <a:gd name="T15" fmla="*/ 132 h 1273"/>
                <a:gd name="T16" fmla="*/ 121 w 411"/>
                <a:gd name="T17" fmla="*/ 132 h 1273"/>
                <a:gd name="T18" fmla="*/ 25 w 411"/>
                <a:gd name="T19" fmla="*/ 78 h 1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1273"/>
                <a:gd name="T32" fmla="*/ 411 w 411"/>
                <a:gd name="T33" fmla="*/ 1273 h 1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1273">
                  <a:moveTo>
                    <a:pt x="25" y="78"/>
                  </a:moveTo>
                  <a:cubicBezTo>
                    <a:pt x="6" y="156"/>
                    <a:pt x="0" y="437"/>
                    <a:pt x="4" y="601"/>
                  </a:cubicBezTo>
                  <a:cubicBezTo>
                    <a:pt x="8" y="765"/>
                    <a:pt x="24" y="961"/>
                    <a:pt x="47" y="1060"/>
                  </a:cubicBezTo>
                  <a:cubicBezTo>
                    <a:pt x="70" y="1159"/>
                    <a:pt x="93" y="1175"/>
                    <a:pt x="143" y="1198"/>
                  </a:cubicBezTo>
                  <a:cubicBezTo>
                    <a:pt x="193" y="1221"/>
                    <a:pt x="311" y="1273"/>
                    <a:pt x="345" y="1198"/>
                  </a:cubicBezTo>
                  <a:cubicBezTo>
                    <a:pt x="379" y="1123"/>
                    <a:pt x="336" y="889"/>
                    <a:pt x="345" y="750"/>
                  </a:cubicBezTo>
                  <a:cubicBezTo>
                    <a:pt x="354" y="611"/>
                    <a:pt x="411" y="469"/>
                    <a:pt x="399" y="366"/>
                  </a:cubicBezTo>
                  <a:cubicBezTo>
                    <a:pt x="387" y="263"/>
                    <a:pt x="317" y="171"/>
                    <a:pt x="271" y="132"/>
                  </a:cubicBezTo>
                  <a:cubicBezTo>
                    <a:pt x="225" y="93"/>
                    <a:pt x="160" y="134"/>
                    <a:pt x="121" y="132"/>
                  </a:cubicBezTo>
                  <a:cubicBezTo>
                    <a:pt x="82" y="130"/>
                    <a:pt x="44" y="0"/>
                    <a:pt x="25" y="78"/>
                  </a:cubicBez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AutoShape 51"/>
            <p:cNvSpPr>
              <a:spLocks noChangeArrowheads="1"/>
            </p:cNvSpPr>
            <p:nvPr/>
          </p:nvSpPr>
          <p:spPr bwMode="auto">
            <a:xfrm flipH="1">
              <a:off x="4397" y="1860"/>
              <a:ext cx="134" cy="690"/>
            </a:xfrm>
            <a:prstGeom prst="roundRect">
              <a:avLst>
                <a:gd name="adj" fmla="val 16667"/>
              </a:avLst>
            </a:prstGeom>
            <a:solidFill>
              <a:srgbClr val="F4F4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76" name="AutoShape 52"/>
            <p:cNvSpPr>
              <a:spLocks noChangeArrowheads="1"/>
            </p:cNvSpPr>
            <p:nvPr/>
          </p:nvSpPr>
          <p:spPr bwMode="auto">
            <a:xfrm flipH="1">
              <a:off x="4291" y="1860"/>
              <a:ext cx="134" cy="6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>
                    <a:gamma/>
                    <a:tint val="5098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7" charset="0"/>
              </a:endParaRPr>
            </a:p>
          </p:txBody>
        </p:sp>
        <p:sp>
          <p:nvSpPr>
            <p:cNvPr id="47152" name="Freeform 53"/>
            <p:cNvSpPr>
              <a:spLocks/>
            </p:cNvSpPr>
            <p:nvPr/>
          </p:nvSpPr>
          <p:spPr bwMode="auto">
            <a:xfrm>
              <a:off x="3889" y="1789"/>
              <a:ext cx="453" cy="903"/>
            </a:xfrm>
            <a:custGeom>
              <a:avLst/>
              <a:gdLst>
                <a:gd name="T0" fmla="*/ 62 w 453"/>
                <a:gd name="T1" fmla="*/ 44 h 903"/>
                <a:gd name="T2" fmla="*/ 9 w 453"/>
                <a:gd name="T3" fmla="*/ 311 h 903"/>
                <a:gd name="T4" fmla="*/ 9 w 453"/>
                <a:gd name="T5" fmla="*/ 578 h 903"/>
                <a:gd name="T6" fmla="*/ 52 w 453"/>
                <a:gd name="T7" fmla="*/ 770 h 903"/>
                <a:gd name="T8" fmla="*/ 222 w 453"/>
                <a:gd name="T9" fmla="*/ 876 h 903"/>
                <a:gd name="T10" fmla="*/ 382 w 453"/>
                <a:gd name="T11" fmla="*/ 876 h 903"/>
                <a:gd name="T12" fmla="*/ 446 w 453"/>
                <a:gd name="T13" fmla="*/ 716 h 903"/>
                <a:gd name="T14" fmla="*/ 425 w 453"/>
                <a:gd name="T15" fmla="*/ 300 h 903"/>
                <a:gd name="T16" fmla="*/ 425 w 453"/>
                <a:gd name="T17" fmla="*/ 55 h 903"/>
                <a:gd name="T18" fmla="*/ 254 w 453"/>
                <a:gd name="T19" fmla="*/ 23 h 903"/>
                <a:gd name="T20" fmla="*/ 137 w 453"/>
                <a:gd name="T21" fmla="*/ 44 h 903"/>
                <a:gd name="T22" fmla="*/ 62 w 453"/>
                <a:gd name="T23" fmla="*/ 44 h 9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903"/>
                <a:gd name="T38" fmla="*/ 453 w 453"/>
                <a:gd name="T39" fmla="*/ 903 h 9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903">
                  <a:moveTo>
                    <a:pt x="62" y="44"/>
                  </a:moveTo>
                  <a:cubicBezTo>
                    <a:pt x="41" y="88"/>
                    <a:pt x="18" y="222"/>
                    <a:pt x="9" y="311"/>
                  </a:cubicBezTo>
                  <a:cubicBezTo>
                    <a:pt x="0" y="400"/>
                    <a:pt x="2" y="502"/>
                    <a:pt x="9" y="578"/>
                  </a:cubicBezTo>
                  <a:cubicBezTo>
                    <a:pt x="16" y="654"/>
                    <a:pt x="17" y="720"/>
                    <a:pt x="52" y="770"/>
                  </a:cubicBezTo>
                  <a:cubicBezTo>
                    <a:pt x="87" y="820"/>
                    <a:pt x="167" y="858"/>
                    <a:pt x="222" y="876"/>
                  </a:cubicBezTo>
                  <a:cubicBezTo>
                    <a:pt x="277" y="894"/>
                    <a:pt x="345" y="903"/>
                    <a:pt x="382" y="876"/>
                  </a:cubicBezTo>
                  <a:cubicBezTo>
                    <a:pt x="419" y="849"/>
                    <a:pt x="439" y="812"/>
                    <a:pt x="446" y="716"/>
                  </a:cubicBezTo>
                  <a:cubicBezTo>
                    <a:pt x="453" y="620"/>
                    <a:pt x="428" y="410"/>
                    <a:pt x="425" y="300"/>
                  </a:cubicBezTo>
                  <a:cubicBezTo>
                    <a:pt x="422" y="190"/>
                    <a:pt x="453" y="101"/>
                    <a:pt x="425" y="55"/>
                  </a:cubicBezTo>
                  <a:cubicBezTo>
                    <a:pt x="397" y="9"/>
                    <a:pt x="302" y="25"/>
                    <a:pt x="254" y="23"/>
                  </a:cubicBezTo>
                  <a:cubicBezTo>
                    <a:pt x="206" y="21"/>
                    <a:pt x="167" y="39"/>
                    <a:pt x="137" y="44"/>
                  </a:cubicBezTo>
                  <a:cubicBezTo>
                    <a:pt x="107" y="49"/>
                    <a:pt x="83" y="0"/>
                    <a:pt x="62" y="44"/>
                  </a:cubicBezTo>
                  <a:close/>
                </a:path>
              </a:pathLst>
            </a:custGeom>
            <a:solidFill>
              <a:srgbClr val="62626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Text Box 54"/>
            <p:cNvSpPr txBox="1">
              <a:spLocks noChangeArrowheads="1"/>
            </p:cNvSpPr>
            <p:nvPr/>
          </p:nvSpPr>
          <p:spPr bwMode="auto">
            <a:xfrm flipH="1">
              <a:off x="3798" y="2585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Cu</a:t>
              </a:r>
              <a:r>
                <a:rPr lang="en-US" sz="1400" baseline="-25000">
                  <a:latin typeface="Arial" charset="0"/>
                </a:rPr>
                <a:t>A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47154" name="Text Box 55"/>
            <p:cNvSpPr txBox="1">
              <a:spLocks noChangeArrowheads="1"/>
            </p:cNvSpPr>
            <p:nvPr/>
          </p:nvSpPr>
          <p:spPr bwMode="auto">
            <a:xfrm>
              <a:off x="4073" y="238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7155" name="Text Box 56"/>
            <p:cNvSpPr txBox="1">
              <a:spLocks noChangeArrowheads="1"/>
            </p:cNvSpPr>
            <p:nvPr/>
          </p:nvSpPr>
          <p:spPr bwMode="auto">
            <a:xfrm>
              <a:off x="3914" y="2118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a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156" name="Text Box 57"/>
            <p:cNvSpPr txBox="1">
              <a:spLocks noChangeArrowheads="1"/>
            </p:cNvSpPr>
            <p:nvPr/>
          </p:nvSpPr>
          <p:spPr bwMode="auto">
            <a:xfrm flipH="1">
              <a:off x="4015" y="1842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Cu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B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7157" name="AutoShape 58"/>
            <p:cNvSpPr>
              <a:spLocks noChangeArrowheads="1"/>
            </p:cNvSpPr>
            <p:nvPr/>
          </p:nvSpPr>
          <p:spPr bwMode="auto">
            <a:xfrm rot="15221953" flipH="1">
              <a:off x="3685" y="2625"/>
              <a:ext cx="87" cy="205"/>
            </a:xfrm>
            <a:prstGeom prst="downArrow">
              <a:avLst>
                <a:gd name="adj1" fmla="val 50000"/>
                <a:gd name="adj2" fmla="val 58908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158" name="AutoShape 59"/>
            <p:cNvSpPr>
              <a:spLocks noChangeArrowheads="1"/>
            </p:cNvSpPr>
            <p:nvPr/>
          </p:nvSpPr>
          <p:spPr bwMode="auto">
            <a:xfrm rot="-7452239">
              <a:off x="4041" y="2538"/>
              <a:ext cx="80" cy="98"/>
            </a:xfrm>
            <a:prstGeom prst="downArrow">
              <a:avLst>
                <a:gd name="adj1" fmla="val 50000"/>
                <a:gd name="adj2" fmla="val 30625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59" name="AutoShape 60"/>
            <p:cNvSpPr>
              <a:spLocks noChangeArrowheads="1"/>
            </p:cNvSpPr>
            <p:nvPr/>
          </p:nvSpPr>
          <p:spPr bwMode="auto">
            <a:xfrm rot="-8872227">
              <a:off x="4043" y="2008"/>
              <a:ext cx="67" cy="141"/>
            </a:xfrm>
            <a:prstGeom prst="downArrow">
              <a:avLst>
                <a:gd name="adj1" fmla="val 50000"/>
                <a:gd name="adj2" fmla="val 52612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60" name="AutoShape 61"/>
            <p:cNvSpPr>
              <a:spLocks noChangeArrowheads="1"/>
            </p:cNvSpPr>
            <p:nvPr/>
          </p:nvSpPr>
          <p:spPr bwMode="auto">
            <a:xfrm rot="8872227" flipH="1">
              <a:off x="4027" y="2296"/>
              <a:ext cx="67" cy="141"/>
            </a:xfrm>
            <a:prstGeom prst="downArrow">
              <a:avLst>
                <a:gd name="adj1" fmla="val 50000"/>
                <a:gd name="adj2" fmla="val 52612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47161" name="Freeform 62"/>
            <p:cNvSpPr>
              <a:spLocks/>
            </p:cNvSpPr>
            <p:nvPr/>
          </p:nvSpPr>
          <p:spPr bwMode="auto">
            <a:xfrm rot="-4380169">
              <a:off x="3598" y="1330"/>
              <a:ext cx="733" cy="546"/>
            </a:xfrm>
            <a:custGeom>
              <a:avLst/>
              <a:gdLst>
                <a:gd name="T0" fmla="*/ 938 w 938"/>
                <a:gd name="T1" fmla="*/ 544 h 619"/>
                <a:gd name="T2" fmla="*/ 480 w 938"/>
                <a:gd name="T3" fmla="*/ 587 h 619"/>
                <a:gd name="T4" fmla="*/ 117 w 938"/>
                <a:gd name="T5" fmla="*/ 352 h 619"/>
                <a:gd name="T6" fmla="*/ 0 w 938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8"/>
                <a:gd name="T13" fmla="*/ 0 h 619"/>
                <a:gd name="T14" fmla="*/ 938 w 938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8" h="619">
                  <a:moveTo>
                    <a:pt x="938" y="544"/>
                  </a:moveTo>
                  <a:cubicBezTo>
                    <a:pt x="777" y="581"/>
                    <a:pt x="617" y="619"/>
                    <a:pt x="480" y="587"/>
                  </a:cubicBezTo>
                  <a:cubicBezTo>
                    <a:pt x="343" y="555"/>
                    <a:pt x="197" y="450"/>
                    <a:pt x="117" y="352"/>
                  </a:cubicBezTo>
                  <a:cubicBezTo>
                    <a:pt x="37" y="254"/>
                    <a:pt x="19" y="59"/>
                    <a:pt x="0" y="0"/>
                  </a:cubicBezTo>
                </a:path>
              </a:pathLst>
            </a:custGeom>
            <a:noFill/>
            <a:ln w="57150">
              <a:solidFill>
                <a:srgbClr val="FFEC0B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Text Box 63"/>
            <p:cNvSpPr txBox="1">
              <a:spLocks noChangeArrowheads="1"/>
            </p:cNvSpPr>
            <p:nvPr/>
          </p:nvSpPr>
          <p:spPr bwMode="auto">
            <a:xfrm>
              <a:off x="3076" y="1360"/>
              <a:ext cx="70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1/2 O</a:t>
              </a:r>
              <a:r>
                <a:rPr lang="en-US" sz="2000" b="1" baseline="-25000">
                  <a:solidFill>
                    <a:srgbClr val="FF9E41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 </a:t>
              </a:r>
            </a:p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+ </a:t>
              </a:r>
            </a:p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2 H</a:t>
              </a:r>
              <a:r>
                <a:rPr lang="en-US" sz="2000" b="1" baseline="30000">
                  <a:solidFill>
                    <a:srgbClr val="FF9E41"/>
                  </a:solidFill>
                  <a:latin typeface="Arial" charset="0"/>
                </a:rPr>
                <a:t>+</a:t>
              </a:r>
              <a:endParaRPr lang="en-US" sz="2000" b="1">
                <a:solidFill>
                  <a:srgbClr val="FF9E41"/>
                </a:solidFill>
                <a:latin typeface="Arial" charset="0"/>
              </a:endParaRPr>
            </a:p>
          </p:txBody>
        </p:sp>
        <p:sp>
          <p:nvSpPr>
            <p:cNvPr id="47163" name="Text Box 64"/>
            <p:cNvSpPr txBox="1">
              <a:spLocks noChangeArrowheads="1"/>
            </p:cNvSpPr>
            <p:nvPr/>
          </p:nvSpPr>
          <p:spPr bwMode="auto">
            <a:xfrm>
              <a:off x="4049" y="1093"/>
              <a:ext cx="5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H</a:t>
              </a:r>
              <a:r>
                <a:rPr lang="en-US" sz="2000" b="1" baseline="-25000">
                  <a:solidFill>
                    <a:srgbClr val="FF9E41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O </a:t>
              </a:r>
            </a:p>
          </p:txBody>
        </p:sp>
      </p:grpSp>
      <p:sp>
        <p:nvSpPr>
          <p:cNvPr id="47108" name="Rectangle 65"/>
          <p:cNvSpPr>
            <a:spLocks noChangeArrowheads="1"/>
          </p:cNvSpPr>
          <p:nvPr/>
        </p:nvSpPr>
        <p:spPr bwMode="auto">
          <a:xfrm>
            <a:off x="7375525" y="4195763"/>
            <a:ext cx="1612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i="1">
                <a:latin typeface="Arial" charset="0"/>
              </a:rPr>
              <a:t>F</a:t>
            </a:r>
            <a:r>
              <a:rPr lang="en-US" sz="2200" b="1" i="1" baseline="-25000">
                <a:latin typeface="Arial" charset="0"/>
              </a:rPr>
              <a:t>1</a:t>
            </a:r>
            <a:r>
              <a:rPr lang="en-US" sz="2200" b="1" i="1">
                <a:latin typeface="Arial" charset="0"/>
              </a:rPr>
              <a:t>F</a:t>
            </a:r>
            <a:r>
              <a:rPr lang="en-US" sz="2200" b="1" i="1" baseline="-25000">
                <a:latin typeface="Arial" charset="0"/>
              </a:rPr>
              <a:t>O</a:t>
            </a:r>
            <a:r>
              <a:rPr lang="en-US" sz="2200" b="1" i="1">
                <a:latin typeface="Arial" charset="0"/>
              </a:rPr>
              <a:t> synthase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1891" y="4793543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87725" y="4793543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III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70855" y="4793543"/>
            <a:ext cx="13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IV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21402" y="5334002"/>
            <a:ext cx="183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NADH </a:t>
            </a:r>
          </a:p>
          <a:p>
            <a:pPr algn="ctr"/>
            <a:r>
              <a:rPr lang="en-US" i="1" dirty="0" smtClean="0"/>
              <a:t>dehydrogenase</a:t>
            </a:r>
            <a:endParaRPr lang="en-US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3323602" y="5334002"/>
            <a:ext cx="143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cytochrome</a:t>
            </a:r>
            <a:endParaRPr lang="en-US" i="1" dirty="0" smtClean="0"/>
          </a:p>
          <a:p>
            <a:pPr algn="ctr"/>
            <a:r>
              <a:rPr lang="en-US" i="1" dirty="0" smtClean="0"/>
              <a:t>bc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5984182" y="5334002"/>
            <a:ext cx="143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cytochrome</a:t>
            </a:r>
            <a:endParaRPr lang="en-US" i="1" dirty="0" smtClean="0"/>
          </a:p>
          <a:p>
            <a:pPr algn="ctr"/>
            <a:r>
              <a:rPr lang="en-US" i="1" dirty="0" err="1" smtClean="0"/>
              <a:t>c</a:t>
            </a:r>
            <a:r>
              <a:rPr lang="en-US" i="1" baseline="-25000" dirty="0" smtClean="0"/>
              <a:t> </a:t>
            </a:r>
            <a:r>
              <a:rPr lang="en-US" i="1" dirty="0" err="1" smtClean="0"/>
              <a:t>oxidase</a:t>
            </a:r>
            <a:endParaRPr lang="en-US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8534"/>
            <a:ext cx="8229600" cy="12510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7CA41"/>
                </a:solidFill>
                <a:latin typeface="Arial" charset="0"/>
              </a:rPr>
              <a:t>Complex I:  </a:t>
            </a:r>
            <a:r>
              <a:rPr lang="en-US" sz="3600" dirty="0" smtClean="0">
                <a:solidFill>
                  <a:srgbClr val="F7CA41"/>
                </a:solidFill>
                <a:latin typeface="Arial" charset="0"/>
              </a:rPr>
              <a:t>NADH dehydrogenase</a:t>
            </a:r>
            <a:endParaRPr lang="en-US" sz="3600" dirty="0">
              <a:solidFill>
                <a:srgbClr val="F7CA41"/>
              </a:solidFill>
              <a:latin typeface="Arial" charset="0"/>
            </a:endParaRPr>
          </a:p>
        </p:txBody>
      </p:sp>
      <p:grpSp>
        <p:nvGrpSpPr>
          <p:cNvPr id="47" name="Group 39"/>
          <p:cNvGrpSpPr>
            <a:grpSpLocks/>
          </p:cNvGrpSpPr>
          <p:nvPr/>
        </p:nvGrpSpPr>
        <p:grpSpPr bwMode="auto">
          <a:xfrm>
            <a:off x="574778" y="1489676"/>
            <a:ext cx="8140794" cy="1659896"/>
            <a:chOff x="495" y="836"/>
            <a:chExt cx="4770" cy="1128"/>
          </a:xfrm>
        </p:grpSpPr>
        <p:pic>
          <p:nvPicPr>
            <p:cNvPr id="48" name="Picture 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95" y="969"/>
              <a:ext cx="692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95" y="836"/>
              <a:ext cx="92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NADH </a:t>
              </a:r>
              <a:r>
                <a:rPr lang="en-US" sz="2000">
                  <a:latin typeface="Arial" charset="0"/>
                </a:rPr>
                <a:t>+ H</a:t>
              </a:r>
              <a:r>
                <a:rPr lang="en-US" sz="2000" baseline="30000">
                  <a:latin typeface="Arial" charset="0"/>
                </a:rPr>
                <a:t>+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903" y="1692"/>
              <a:ext cx="5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NAD</a:t>
              </a:r>
              <a:r>
                <a:rPr lang="en-US" sz="2000" baseline="30000">
                  <a:latin typeface="Arial" charset="0"/>
                </a:rPr>
                <a:t>+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2151" y="844"/>
              <a:ext cx="46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FMN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087" y="1684"/>
              <a:ext cx="6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FMNH</a:t>
              </a:r>
              <a:r>
                <a:rPr 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3351" y="844"/>
              <a:ext cx="52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Fe</a:t>
              </a:r>
              <a:r>
                <a:rPr lang="en-US" sz="2000" baseline="30000">
                  <a:solidFill>
                    <a:schemeClr val="accent2"/>
                  </a:solidFill>
                  <a:latin typeface="Arial" charset="0"/>
                </a:rPr>
                <a:t>2+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3375" y="1684"/>
              <a:ext cx="52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Fe</a:t>
              </a:r>
              <a:r>
                <a:rPr lang="en-US" sz="2000" baseline="30000">
                  <a:latin typeface="Arial" charset="0"/>
                </a:rPr>
                <a:t>3+</a:t>
              </a:r>
              <a:r>
                <a:rPr lang="en-US" sz="2000">
                  <a:latin typeface="Arial" charset="0"/>
                </a:rPr>
                <a:t>S</a:t>
              </a:r>
            </a:p>
          </p:txBody>
        </p:sp>
        <p:pic>
          <p:nvPicPr>
            <p:cNvPr id="55" name="Picture 2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 flipV="1">
              <a:off x="2675" y="953"/>
              <a:ext cx="692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899" y="945"/>
              <a:ext cx="692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4655" y="844"/>
              <a:ext cx="44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CoQ</a:t>
              </a:r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4647" y="1684"/>
              <a:ext cx="61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CoQH</a:t>
              </a:r>
              <a:r>
                <a:rPr 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59" name="Group 38"/>
          <p:cNvGrpSpPr>
            <a:grpSpLocks/>
          </p:cNvGrpSpPr>
          <p:nvPr/>
        </p:nvGrpSpPr>
        <p:grpSpPr bwMode="auto">
          <a:xfrm>
            <a:off x="542351" y="1776627"/>
            <a:ext cx="8376314" cy="1630465"/>
            <a:chOff x="476" y="1031"/>
            <a:chExt cx="4908" cy="1108"/>
          </a:xfrm>
        </p:grpSpPr>
        <p:sp>
          <p:nvSpPr>
            <p:cNvPr id="60" name="Rectangle 3"/>
            <p:cNvSpPr>
              <a:spLocks noChangeArrowheads="1"/>
            </p:cNvSpPr>
            <p:nvPr/>
          </p:nvSpPr>
          <p:spPr bwMode="auto">
            <a:xfrm>
              <a:off x="476" y="1039"/>
              <a:ext cx="92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reduced</a:t>
              </a: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652" y="1878"/>
              <a:ext cx="8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oxidized</a:t>
              </a: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908" y="1863"/>
              <a:ext cx="92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reduced</a:t>
              </a: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3204" y="1031"/>
              <a:ext cx="92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reduced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4460" y="1855"/>
              <a:ext cx="92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reduced</a:t>
              </a:r>
            </a:p>
          </p:txBody>
        </p:sp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1988" y="1038"/>
              <a:ext cx="8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oxidized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3228" y="1886"/>
              <a:ext cx="8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oxidized</a:t>
              </a:r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4508" y="1038"/>
              <a:ext cx="8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45000"/>
                </a:spcBef>
              </a:pPr>
              <a:r>
                <a:rPr lang="en-US" sz="2000" i="1">
                  <a:solidFill>
                    <a:srgbClr val="9629CC"/>
                  </a:solidFill>
                  <a:latin typeface="Arial" charset="0"/>
                </a:rPr>
                <a:t>oxidized</a:t>
              </a:r>
            </a:p>
          </p:txBody>
        </p:sp>
      </p:grpSp>
      <p:grpSp>
        <p:nvGrpSpPr>
          <p:cNvPr id="68" name="Group 119"/>
          <p:cNvGrpSpPr>
            <a:grpSpLocks/>
          </p:cNvGrpSpPr>
          <p:nvPr/>
        </p:nvGrpSpPr>
        <p:grpSpPr bwMode="auto">
          <a:xfrm>
            <a:off x="369978" y="3741130"/>
            <a:ext cx="4411730" cy="2791510"/>
            <a:chOff x="375" y="2262"/>
            <a:chExt cx="2585" cy="1897"/>
          </a:xfrm>
        </p:grpSpPr>
        <p:pic>
          <p:nvPicPr>
            <p:cNvPr id="69" name="Picture 6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108" y="3108"/>
              <a:ext cx="8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7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60" y="3108"/>
              <a:ext cx="8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114" y="2262"/>
              <a:ext cx="656" cy="1454"/>
            </a:xfrm>
            <a:custGeom>
              <a:avLst/>
              <a:gdLst>
                <a:gd name="T0" fmla="*/ 293 w 1049"/>
                <a:gd name="T1" fmla="*/ 88 h 1764"/>
                <a:gd name="T2" fmla="*/ 43 w 1049"/>
                <a:gd name="T3" fmla="*/ 260 h 1764"/>
                <a:gd name="T4" fmla="*/ 33 w 1049"/>
                <a:gd name="T5" fmla="*/ 543 h 1764"/>
                <a:gd name="T6" fmla="*/ 38 w 1049"/>
                <a:gd name="T7" fmla="*/ 741 h 1764"/>
                <a:gd name="T8" fmla="*/ 88 w 1049"/>
                <a:gd name="T9" fmla="*/ 926 h 1764"/>
                <a:gd name="T10" fmla="*/ 88 w 1049"/>
                <a:gd name="T11" fmla="*/ 1163 h 1764"/>
                <a:gd name="T12" fmla="*/ 83 w 1049"/>
                <a:gd name="T13" fmla="*/ 1427 h 1764"/>
                <a:gd name="T14" fmla="*/ 188 w 1049"/>
                <a:gd name="T15" fmla="*/ 1328 h 1764"/>
                <a:gd name="T16" fmla="*/ 333 w 1049"/>
                <a:gd name="T17" fmla="*/ 1269 h 1764"/>
                <a:gd name="T18" fmla="*/ 333 w 1049"/>
                <a:gd name="T19" fmla="*/ 998 h 1764"/>
                <a:gd name="T20" fmla="*/ 478 w 1049"/>
                <a:gd name="T21" fmla="*/ 820 h 1764"/>
                <a:gd name="T22" fmla="*/ 598 w 1049"/>
                <a:gd name="T23" fmla="*/ 734 h 1764"/>
                <a:gd name="T24" fmla="*/ 648 w 1049"/>
                <a:gd name="T25" fmla="*/ 616 h 1764"/>
                <a:gd name="T26" fmla="*/ 553 w 1049"/>
                <a:gd name="T27" fmla="*/ 438 h 1764"/>
                <a:gd name="T28" fmla="*/ 398 w 1049"/>
                <a:gd name="T29" fmla="*/ 451 h 1764"/>
                <a:gd name="T30" fmla="*/ 388 w 1049"/>
                <a:gd name="T31" fmla="*/ 339 h 1764"/>
                <a:gd name="T32" fmla="*/ 473 w 1049"/>
                <a:gd name="T33" fmla="*/ 253 h 1764"/>
                <a:gd name="T34" fmla="*/ 593 w 1049"/>
                <a:gd name="T35" fmla="*/ 167 h 1764"/>
                <a:gd name="T36" fmla="*/ 468 w 1049"/>
                <a:gd name="T37" fmla="*/ 16 h 1764"/>
                <a:gd name="T38" fmla="*/ 293 w 1049"/>
                <a:gd name="T39" fmla="*/ 88 h 17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9"/>
                <a:gd name="T61" fmla="*/ 0 h 1764"/>
                <a:gd name="T62" fmla="*/ 1049 w 1049"/>
                <a:gd name="T63" fmla="*/ 1764 h 17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9" h="1764">
                  <a:moveTo>
                    <a:pt x="469" y="107"/>
                  </a:moveTo>
                  <a:cubicBezTo>
                    <a:pt x="356" y="156"/>
                    <a:pt x="138" y="223"/>
                    <a:pt x="69" y="315"/>
                  </a:cubicBezTo>
                  <a:cubicBezTo>
                    <a:pt x="0" y="407"/>
                    <a:pt x="54" y="562"/>
                    <a:pt x="53" y="659"/>
                  </a:cubicBezTo>
                  <a:cubicBezTo>
                    <a:pt x="52" y="756"/>
                    <a:pt x="46" y="822"/>
                    <a:pt x="61" y="899"/>
                  </a:cubicBezTo>
                  <a:cubicBezTo>
                    <a:pt x="76" y="976"/>
                    <a:pt x="128" y="1038"/>
                    <a:pt x="141" y="1123"/>
                  </a:cubicBezTo>
                  <a:cubicBezTo>
                    <a:pt x="154" y="1208"/>
                    <a:pt x="142" y="1310"/>
                    <a:pt x="141" y="1411"/>
                  </a:cubicBezTo>
                  <a:cubicBezTo>
                    <a:pt x="140" y="1512"/>
                    <a:pt x="106" y="1698"/>
                    <a:pt x="133" y="1731"/>
                  </a:cubicBezTo>
                  <a:cubicBezTo>
                    <a:pt x="160" y="1764"/>
                    <a:pt x="234" y="1643"/>
                    <a:pt x="301" y="1611"/>
                  </a:cubicBezTo>
                  <a:cubicBezTo>
                    <a:pt x="368" y="1579"/>
                    <a:pt x="494" y="1606"/>
                    <a:pt x="533" y="1539"/>
                  </a:cubicBezTo>
                  <a:cubicBezTo>
                    <a:pt x="572" y="1472"/>
                    <a:pt x="494" y="1302"/>
                    <a:pt x="533" y="1211"/>
                  </a:cubicBezTo>
                  <a:cubicBezTo>
                    <a:pt x="572" y="1120"/>
                    <a:pt x="694" y="1048"/>
                    <a:pt x="765" y="995"/>
                  </a:cubicBezTo>
                  <a:cubicBezTo>
                    <a:pt x="836" y="942"/>
                    <a:pt x="912" y="932"/>
                    <a:pt x="957" y="891"/>
                  </a:cubicBezTo>
                  <a:cubicBezTo>
                    <a:pt x="1002" y="850"/>
                    <a:pt x="1049" y="807"/>
                    <a:pt x="1037" y="747"/>
                  </a:cubicBezTo>
                  <a:cubicBezTo>
                    <a:pt x="1025" y="687"/>
                    <a:pt x="952" y="564"/>
                    <a:pt x="885" y="531"/>
                  </a:cubicBezTo>
                  <a:cubicBezTo>
                    <a:pt x="818" y="498"/>
                    <a:pt x="681" y="567"/>
                    <a:pt x="637" y="547"/>
                  </a:cubicBezTo>
                  <a:cubicBezTo>
                    <a:pt x="593" y="527"/>
                    <a:pt x="601" y="451"/>
                    <a:pt x="621" y="411"/>
                  </a:cubicBezTo>
                  <a:cubicBezTo>
                    <a:pt x="641" y="371"/>
                    <a:pt x="702" y="342"/>
                    <a:pt x="757" y="307"/>
                  </a:cubicBezTo>
                  <a:cubicBezTo>
                    <a:pt x="812" y="272"/>
                    <a:pt x="950" y="251"/>
                    <a:pt x="949" y="203"/>
                  </a:cubicBezTo>
                  <a:cubicBezTo>
                    <a:pt x="948" y="155"/>
                    <a:pt x="832" y="38"/>
                    <a:pt x="749" y="19"/>
                  </a:cubicBezTo>
                  <a:cubicBezTo>
                    <a:pt x="666" y="0"/>
                    <a:pt x="582" y="58"/>
                    <a:pt x="469" y="1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1283" y="2971"/>
              <a:ext cx="1057" cy="900"/>
            </a:xfrm>
            <a:custGeom>
              <a:avLst/>
              <a:gdLst>
                <a:gd name="T0" fmla="*/ 16 w 1839"/>
                <a:gd name="T1" fmla="*/ 699 h 1091"/>
                <a:gd name="T2" fmla="*/ 71 w 1839"/>
                <a:gd name="T3" fmla="*/ 639 h 1091"/>
                <a:gd name="T4" fmla="*/ 209 w 1839"/>
                <a:gd name="T5" fmla="*/ 587 h 1091"/>
                <a:gd name="T6" fmla="*/ 223 w 1839"/>
                <a:gd name="T7" fmla="*/ 521 h 1091"/>
                <a:gd name="T8" fmla="*/ 200 w 1839"/>
                <a:gd name="T9" fmla="*/ 336 h 1091"/>
                <a:gd name="T10" fmla="*/ 255 w 1839"/>
                <a:gd name="T11" fmla="*/ 210 h 1091"/>
                <a:gd name="T12" fmla="*/ 343 w 1839"/>
                <a:gd name="T13" fmla="*/ 118 h 1091"/>
                <a:gd name="T14" fmla="*/ 458 w 1839"/>
                <a:gd name="T15" fmla="*/ 12 h 1091"/>
                <a:gd name="T16" fmla="*/ 563 w 1839"/>
                <a:gd name="T17" fmla="*/ 45 h 1091"/>
                <a:gd name="T18" fmla="*/ 609 w 1839"/>
                <a:gd name="T19" fmla="*/ 164 h 1091"/>
                <a:gd name="T20" fmla="*/ 687 w 1839"/>
                <a:gd name="T21" fmla="*/ 191 h 1091"/>
                <a:gd name="T22" fmla="*/ 904 w 1839"/>
                <a:gd name="T23" fmla="*/ 98 h 1091"/>
                <a:gd name="T24" fmla="*/ 986 w 1839"/>
                <a:gd name="T25" fmla="*/ 184 h 1091"/>
                <a:gd name="T26" fmla="*/ 1028 w 1839"/>
                <a:gd name="T27" fmla="*/ 329 h 1091"/>
                <a:gd name="T28" fmla="*/ 1046 w 1839"/>
                <a:gd name="T29" fmla="*/ 507 h 1091"/>
                <a:gd name="T30" fmla="*/ 963 w 1839"/>
                <a:gd name="T31" fmla="*/ 785 h 1091"/>
                <a:gd name="T32" fmla="*/ 729 w 1839"/>
                <a:gd name="T33" fmla="*/ 890 h 1091"/>
                <a:gd name="T34" fmla="*/ 554 w 1839"/>
                <a:gd name="T35" fmla="*/ 844 h 1091"/>
                <a:gd name="T36" fmla="*/ 430 w 1839"/>
                <a:gd name="T37" fmla="*/ 738 h 1091"/>
                <a:gd name="T38" fmla="*/ 352 w 1839"/>
                <a:gd name="T39" fmla="*/ 758 h 1091"/>
                <a:gd name="T40" fmla="*/ 113 w 1839"/>
                <a:gd name="T41" fmla="*/ 837 h 1091"/>
                <a:gd name="T42" fmla="*/ 16 w 1839"/>
                <a:gd name="T43" fmla="*/ 785 h 1091"/>
                <a:gd name="T44" fmla="*/ 16 w 1839"/>
                <a:gd name="T45" fmla="*/ 699 h 10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9"/>
                <a:gd name="T70" fmla="*/ 0 h 1091"/>
                <a:gd name="T71" fmla="*/ 1839 w 1839"/>
                <a:gd name="T72" fmla="*/ 1091 h 10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9" h="1091">
                  <a:moveTo>
                    <a:pt x="28" y="847"/>
                  </a:moveTo>
                  <a:cubicBezTo>
                    <a:pt x="44" y="818"/>
                    <a:pt x="68" y="798"/>
                    <a:pt x="124" y="775"/>
                  </a:cubicBezTo>
                  <a:cubicBezTo>
                    <a:pt x="180" y="752"/>
                    <a:pt x="320" y="735"/>
                    <a:pt x="364" y="711"/>
                  </a:cubicBezTo>
                  <a:cubicBezTo>
                    <a:pt x="408" y="687"/>
                    <a:pt x="391" y="682"/>
                    <a:pt x="388" y="631"/>
                  </a:cubicBezTo>
                  <a:cubicBezTo>
                    <a:pt x="385" y="580"/>
                    <a:pt x="339" y="470"/>
                    <a:pt x="348" y="407"/>
                  </a:cubicBezTo>
                  <a:cubicBezTo>
                    <a:pt x="357" y="344"/>
                    <a:pt x="403" y="299"/>
                    <a:pt x="444" y="255"/>
                  </a:cubicBezTo>
                  <a:cubicBezTo>
                    <a:pt x="485" y="211"/>
                    <a:pt x="537" y="183"/>
                    <a:pt x="596" y="143"/>
                  </a:cubicBezTo>
                  <a:cubicBezTo>
                    <a:pt x="655" y="103"/>
                    <a:pt x="732" y="30"/>
                    <a:pt x="796" y="15"/>
                  </a:cubicBezTo>
                  <a:cubicBezTo>
                    <a:pt x="860" y="0"/>
                    <a:pt x="936" y="24"/>
                    <a:pt x="980" y="55"/>
                  </a:cubicBezTo>
                  <a:cubicBezTo>
                    <a:pt x="1024" y="86"/>
                    <a:pt x="1024" y="170"/>
                    <a:pt x="1060" y="199"/>
                  </a:cubicBezTo>
                  <a:cubicBezTo>
                    <a:pt x="1096" y="228"/>
                    <a:pt x="1111" y="244"/>
                    <a:pt x="1196" y="231"/>
                  </a:cubicBezTo>
                  <a:cubicBezTo>
                    <a:pt x="1281" y="218"/>
                    <a:pt x="1485" y="120"/>
                    <a:pt x="1572" y="119"/>
                  </a:cubicBezTo>
                  <a:cubicBezTo>
                    <a:pt x="1659" y="118"/>
                    <a:pt x="1680" y="176"/>
                    <a:pt x="1716" y="223"/>
                  </a:cubicBezTo>
                  <a:cubicBezTo>
                    <a:pt x="1752" y="270"/>
                    <a:pt x="1771" y="334"/>
                    <a:pt x="1788" y="399"/>
                  </a:cubicBezTo>
                  <a:cubicBezTo>
                    <a:pt x="1805" y="464"/>
                    <a:pt x="1839" y="523"/>
                    <a:pt x="1820" y="615"/>
                  </a:cubicBezTo>
                  <a:cubicBezTo>
                    <a:pt x="1801" y="707"/>
                    <a:pt x="1768" y="874"/>
                    <a:pt x="1676" y="951"/>
                  </a:cubicBezTo>
                  <a:cubicBezTo>
                    <a:pt x="1584" y="1028"/>
                    <a:pt x="1387" y="1067"/>
                    <a:pt x="1268" y="1079"/>
                  </a:cubicBezTo>
                  <a:cubicBezTo>
                    <a:pt x="1149" y="1091"/>
                    <a:pt x="1051" y="1054"/>
                    <a:pt x="964" y="1023"/>
                  </a:cubicBezTo>
                  <a:cubicBezTo>
                    <a:pt x="877" y="992"/>
                    <a:pt x="807" y="912"/>
                    <a:pt x="748" y="895"/>
                  </a:cubicBezTo>
                  <a:cubicBezTo>
                    <a:pt x="689" y="878"/>
                    <a:pt x="704" y="899"/>
                    <a:pt x="612" y="919"/>
                  </a:cubicBezTo>
                  <a:cubicBezTo>
                    <a:pt x="520" y="939"/>
                    <a:pt x="293" y="1010"/>
                    <a:pt x="196" y="1015"/>
                  </a:cubicBezTo>
                  <a:cubicBezTo>
                    <a:pt x="99" y="1020"/>
                    <a:pt x="56" y="976"/>
                    <a:pt x="28" y="951"/>
                  </a:cubicBezTo>
                  <a:cubicBezTo>
                    <a:pt x="0" y="926"/>
                    <a:pt x="12" y="876"/>
                    <a:pt x="28" y="847"/>
                  </a:cubicBezTo>
                  <a:close/>
                </a:path>
              </a:pathLst>
            </a:custGeom>
            <a:solidFill>
              <a:srgbClr val="759E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Text Box 78"/>
            <p:cNvSpPr txBox="1">
              <a:spLocks noChangeArrowheads="1"/>
            </p:cNvSpPr>
            <p:nvPr/>
          </p:nvSpPr>
          <p:spPr bwMode="auto">
            <a:xfrm>
              <a:off x="1356" y="3343"/>
              <a:ext cx="203" cy="20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>
              <a:off x="1651" y="3160"/>
              <a:ext cx="4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2Fe-2S</a:t>
              </a:r>
            </a:p>
          </p:txBody>
        </p:sp>
        <p:sp>
          <p:nvSpPr>
            <p:cNvPr id="75" name="Text Box 80"/>
            <p:cNvSpPr txBox="1">
              <a:spLocks noChangeArrowheads="1"/>
            </p:cNvSpPr>
            <p:nvPr/>
          </p:nvSpPr>
          <p:spPr bwMode="auto">
            <a:xfrm>
              <a:off x="1933" y="3429"/>
              <a:ext cx="32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QH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 Box 81"/>
            <p:cNvSpPr txBox="1">
              <a:spLocks noChangeArrowheads="1"/>
            </p:cNvSpPr>
            <p:nvPr/>
          </p:nvSpPr>
          <p:spPr bwMode="auto">
            <a:xfrm>
              <a:off x="1113" y="2480"/>
              <a:ext cx="35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FMN</a:t>
              </a:r>
            </a:p>
          </p:txBody>
        </p:sp>
        <p:sp>
          <p:nvSpPr>
            <p:cNvPr id="77" name="Text Box 82"/>
            <p:cNvSpPr txBox="1">
              <a:spLocks noChangeArrowheads="1"/>
            </p:cNvSpPr>
            <p:nvPr/>
          </p:nvSpPr>
          <p:spPr bwMode="auto">
            <a:xfrm>
              <a:off x="1124" y="2839"/>
              <a:ext cx="4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4Fe-4S</a:t>
              </a:r>
            </a:p>
          </p:txBody>
        </p:sp>
        <p:sp>
          <p:nvSpPr>
            <p:cNvPr id="78" name="AutoShape 83"/>
            <p:cNvSpPr>
              <a:spLocks noChangeArrowheads="1"/>
            </p:cNvSpPr>
            <p:nvPr/>
          </p:nvSpPr>
          <p:spPr bwMode="auto">
            <a:xfrm rot="12794967" flipV="1">
              <a:off x="1605" y="2530"/>
              <a:ext cx="244" cy="23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3 w 21600"/>
                <a:gd name="T7" fmla="*/ 1 h 21600"/>
                <a:gd name="T8" fmla="*/ 2 w 21600"/>
                <a:gd name="T9" fmla="*/ 2 h 21600"/>
                <a:gd name="T10" fmla="*/ 2 w 21600"/>
                <a:gd name="T11" fmla="*/ 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7 w 21600"/>
                <a:gd name="T19" fmla="*/ 3190 h 21600"/>
                <a:gd name="T20" fmla="*/ 18413 w 21600"/>
                <a:gd name="T21" fmla="*/ 1841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D7CE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79" name="Text Box 84"/>
            <p:cNvSpPr txBox="1">
              <a:spLocks noChangeArrowheads="1"/>
            </p:cNvSpPr>
            <p:nvPr/>
          </p:nvSpPr>
          <p:spPr bwMode="auto">
            <a:xfrm>
              <a:off x="1774" y="2606"/>
              <a:ext cx="479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charset="0"/>
                </a:rPr>
                <a:t>NADH</a:t>
              </a:r>
            </a:p>
          </p:txBody>
        </p:sp>
        <p:sp>
          <p:nvSpPr>
            <p:cNvPr id="80" name="AutoShape 85"/>
            <p:cNvSpPr>
              <a:spLocks noChangeArrowheads="1"/>
            </p:cNvSpPr>
            <p:nvPr/>
          </p:nvSpPr>
          <p:spPr bwMode="auto">
            <a:xfrm>
              <a:off x="1349" y="2694"/>
              <a:ext cx="75" cy="172"/>
            </a:xfrm>
            <a:prstGeom prst="downArrow">
              <a:avLst>
                <a:gd name="adj1" fmla="val 50000"/>
                <a:gd name="adj2" fmla="val 57333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86"/>
            <p:cNvSpPr>
              <a:spLocks noChangeArrowheads="1"/>
            </p:cNvSpPr>
            <p:nvPr/>
          </p:nvSpPr>
          <p:spPr bwMode="auto">
            <a:xfrm rot="-888366">
              <a:off x="1412" y="3062"/>
              <a:ext cx="67" cy="257"/>
            </a:xfrm>
            <a:prstGeom prst="downArrow">
              <a:avLst>
                <a:gd name="adj1" fmla="val 50000"/>
                <a:gd name="adj2" fmla="val 95896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82" name="AutoShape 87"/>
            <p:cNvSpPr>
              <a:spLocks noChangeArrowheads="1"/>
            </p:cNvSpPr>
            <p:nvPr/>
          </p:nvSpPr>
          <p:spPr bwMode="auto">
            <a:xfrm rot="-7007816">
              <a:off x="1573" y="3326"/>
              <a:ext cx="114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83" name="AutoShape 88"/>
            <p:cNvSpPr>
              <a:spLocks noChangeArrowheads="1"/>
            </p:cNvSpPr>
            <p:nvPr/>
          </p:nvSpPr>
          <p:spPr bwMode="auto">
            <a:xfrm rot="-2634254">
              <a:off x="1919" y="3316"/>
              <a:ext cx="90" cy="145"/>
            </a:xfrm>
            <a:prstGeom prst="downArrow">
              <a:avLst>
                <a:gd name="adj1" fmla="val 50000"/>
                <a:gd name="adj2" fmla="val 40278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84" name="Text Box 89"/>
            <p:cNvSpPr txBox="1">
              <a:spLocks noChangeArrowheads="1"/>
            </p:cNvSpPr>
            <p:nvPr/>
          </p:nvSpPr>
          <p:spPr bwMode="auto">
            <a:xfrm>
              <a:off x="2459" y="3297"/>
              <a:ext cx="324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QH</a:t>
              </a:r>
              <a:r>
                <a:rPr lang="en-US" sz="1400" baseline="-25000"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5" name="Text Box 90"/>
            <p:cNvSpPr txBox="1">
              <a:spLocks noChangeArrowheads="1"/>
            </p:cNvSpPr>
            <p:nvPr/>
          </p:nvSpPr>
          <p:spPr bwMode="auto">
            <a:xfrm>
              <a:off x="376" y="2766"/>
              <a:ext cx="42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matrix</a:t>
              </a:r>
            </a:p>
          </p:txBody>
        </p:sp>
        <p:sp>
          <p:nvSpPr>
            <p:cNvPr id="86" name="Text Box 91"/>
            <p:cNvSpPr txBox="1">
              <a:spLocks noChangeArrowheads="1"/>
            </p:cNvSpPr>
            <p:nvPr/>
          </p:nvSpPr>
          <p:spPr bwMode="auto">
            <a:xfrm>
              <a:off x="375" y="3803"/>
              <a:ext cx="86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intermembrane</a:t>
              </a:r>
            </a:p>
            <a:p>
              <a:r>
                <a:rPr lang="en-US" sz="1400" i="1">
                  <a:latin typeface="Arial" charset="0"/>
                </a:rPr>
                <a:t>space</a:t>
              </a:r>
            </a:p>
          </p:txBody>
        </p:sp>
        <p:sp>
          <p:nvSpPr>
            <p:cNvPr id="87" name="AutoShape 94"/>
            <p:cNvSpPr>
              <a:spLocks noChangeArrowheads="1"/>
            </p:cNvSpPr>
            <p:nvPr/>
          </p:nvSpPr>
          <p:spPr bwMode="auto">
            <a:xfrm rot="-6653830">
              <a:off x="2300" y="3355"/>
              <a:ext cx="110" cy="205"/>
            </a:xfrm>
            <a:prstGeom prst="downArrow">
              <a:avLst>
                <a:gd name="adj1" fmla="val 50000"/>
                <a:gd name="adj2" fmla="val 46591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</p:grpSp>
      <p:pic>
        <p:nvPicPr>
          <p:cNvPr id="91" name="Picture 90" descr="figure_6.9s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545" y="3608370"/>
            <a:ext cx="2699226" cy="286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Reactions in electron transport chain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2970" y="1756833"/>
            <a:ext cx="8229600" cy="4322233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of NADH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NADH dehydrogenase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Coenzyme Q</a:t>
            </a:r>
          </a:p>
          <a:p>
            <a:pPr marL="896112" lvl="1" indent="-320040" defTabSz="914400">
              <a:spcAft>
                <a:spcPts val="18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A </a:t>
            </a:r>
            <a:r>
              <a:rPr lang="en-US" sz="2400" dirty="0" err="1" smtClean="0"/>
              <a:t>quinone</a:t>
            </a:r>
            <a:r>
              <a:rPr lang="en-US" sz="2400" dirty="0" smtClean="0"/>
              <a:t> derivative with long </a:t>
            </a:r>
            <a:r>
              <a:rPr lang="en-US" sz="2400" dirty="0" err="1" smtClean="0"/>
              <a:t>isoprenoid</a:t>
            </a:r>
            <a:r>
              <a:rPr lang="en-US" sz="2400" dirty="0" smtClean="0"/>
              <a:t> tail</a:t>
            </a:r>
          </a:p>
          <a:p>
            <a:pPr marL="896112" lvl="1" indent="-320040" defTabSz="914400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carrier that accepts </a:t>
            </a:r>
            <a:r>
              <a:rPr lang="en-US" sz="2400" dirty="0" err="1" smtClean="0">
                <a:solidFill>
                  <a:schemeClr val="bg1"/>
                </a:solidFill>
              </a:rPr>
              <a:t>hydrogens</a:t>
            </a:r>
            <a:r>
              <a:rPr lang="en-US" sz="2400" dirty="0" smtClean="0">
                <a:solidFill>
                  <a:schemeClr val="bg1"/>
                </a:solidFill>
              </a:rPr>
              <a:t> from FMNH2 (complex I) and FADH2 (Complex II).</a:t>
            </a:r>
          </a:p>
          <a:p>
            <a:pPr marL="896112" lvl="1" indent="-320040" defTabSz="914400">
              <a:spcAft>
                <a:spcPts val="1800"/>
              </a:spcAft>
              <a:buClr>
                <a:schemeClr val="accent1"/>
              </a:buClr>
              <a:buSzPct val="80000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electrons to complex III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Cytochromes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Redox states of coenzyme Q</a:t>
            </a:r>
            <a:endParaRPr lang="en-US" sz="3600" dirty="0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12750" y="3744913"/>
            <a:ext cx="2622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Reduced form of coenzyme Q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(QH</a:t>
            </a:r>
            <a:r>
              <a:rPr lang="en-US" sz="2000" i="1" baseline="-25000">
                <a:latin typeface="Arial" charset="0"/>
              </a:rPr>
              <a:t>2</a:t>
            </a:r>
            <a:r>
              <a:rPr lang="en-US" sz="2000" i="1">
                <a:latin typeface="Arial" charset="0"/>
              </a:rPr>
              <a:t>, ubiquinol)</a:t>
            </a:r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3860800" y="3743325"/>
            <a:ext cx="2622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Semiquinone intermediate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(QH•)</a:t>
            </a:r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6521450" y="3743325"/>
            <a:ext cx="2622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Oxidized form of coenzyme Q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000" i="1">
                <a:latin typeface="Arial" charset="0"/>
              </a:rPr>
              <a:t>(Q, ubiquinone)</a:t>
            </a:r>
          </a:p>
        </p:txBody>
      </p:sp>
      <p:pic>
        <p:nvPicPr>
          <p:cNvPr id="38919" name="Picture 17" descr="UBIQUINONE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90513" y="1790700"/>
            <a:ext cx="85613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  <p:bldP spid="187404" grpId="0" build="p" autoUpdateAnimBg="0"/>
      <p:bldP spid="18740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 III:  </a:t>
            </a:r>
            <a:r>
              <a:rPr lang="en-US" sz="3600" dirty="0" err="1" smtClean="0"/>
              <a:t>cytochrome</a:t>
            </a:r>
            <a:r>
              <a:rPr lang="en-US" sz="3600" dirty="0" smtClean="0"/>
              <a:t> bc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pic>
        <p:nvPicPr>
          <p:cNvPr id="72" name="Picture 74" descr="Heme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065815" y="1961594"/>
            <a:ext cx="2620985" cy="27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141"/>
          <p:cNvGrpSpPr>
            <a:grpSpLocks/>
          </p:cNvGrpSpPr>
          <p:nvPr/>
        </p:nvGrpSpPr>
        <p:grpSpPr bwMode="auto">
          <a:xfrm>
            <a:off x="457200" y="2080521"/>
            <a:ext cx="4875244" cy="3439746"/>
            <a:chOff x="54" y="2322"/>
            <a:chExt cx="2781" cy="1893"/>
          </a:xfrm>
        </p:grpSpPr>
        <p:sp>
          <p:nvSpPr>
            <p:cNvPr id="74" name="Text Box 110"/>
            <p:cNvSpPr txBox="1">
              <a:spLocks noChangeArrowheads="1"/>
            </p:cNvSpPr>
            <p:nvPr/>
          </p:nvSpPr>
          <p:spPr bwMode="auto">
            <a:xfrm>
              <a:off x="55" y="2694"/>
              <a:ext cx="4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matrix</a:t>
              </a:r>
            </a:p>
          </p:txBody>
        </p:sp>
        <p:sp>
          <p:nvSpPr>
            <p:cNvPr id="75" name="Text Box 111"/>
            <p:cNvSpPr txBox="1">
              <a:spLocks noChangeArrowheads="1"/>
            </p:cNvSpPr>
            <p:nvPr/>
          </p:nvSpPr>
          <p:spPr bwMode="auto">
            <a:xfrm>
              <a:off x="54" y="3583"/>
              <a:ext cx="8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intermembrane</a:t>
              </a:r>
            </a:p>
            <a:p>
              <a:r>
                <a:rPr lang="en-US" sz="1400" i="1">
                  <a:latin typeface="Arial" charset="0"/>
                </a:rPr>
                <a:t>space</a:t>
              </a: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 rot="16200000" flipH="1">
              <a:off x="2016" y="3553"/>
              <a:ext cx="739" cy="585"/>
            </a:xfrm>
            <a:custGeom>
              <a:avLst/>
              <a:gdLst>
                <a:gd name="T0" fmla="*/ 162 w 901"/>
                <a:gd name="T1" fmla="*/ 27 h 948"/>
                <a:gd name="T2" fmla="*/ 17 w 901"/>
                <a:gd name="T3" fmla="*/ 259 h 948"/>
                <a:gd name="T4" fmla="*/ 57 w 901"/>
                <a:gd name="T5" fmla="*/ 442 h 948"/>
                <a:gd name="T6" fmla="*/ 267 w 901"/>
                <a:gd name="T7" fmla="*/ 565 h 948"/>
                <a:gd name="T8" fmla="*/ 575 w 901"/>
                <a:gd name="T9" fmla="*/ 555 h 948"/>
                <a:gd name="T10" fmla="*/ 719 w 901"/>
                <a:gd name="T11" fmla="*/ 388 h 948"/>
                <a:gd name="T12" fmla="*/ 634 w 901"/>
                <a:gd name="T13" fmla="*/ 309 h 948"/>
                <a:gd name="T14" fmla="*/ 713 w 901"/>
                <a:gd name="T15" fmla="*/ 239 h 948"/>
                <a:gd name="T16" fmla="*/ 477 w 901"/>
                <a:gd name="T17" fmla="*/ 72 h 948"/>
                <a:gd name="T18" fmla="*/ 299 w 901"/>
                <a:gd name="T19" fmla="*/ 106 h 948"/>
                <a:gd name="T20" fmla="*/ 155 w 901"/>
                <a:gd name="T21" fmla="*/ 96 h 948"/>
                <a:gd name="T22" fmla="*/ 162 w 901"/>
                <a:gd name="T23" fmla="*/ 27 h 9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1"/>
                <a:gd name="T37" fmla="*/ 0 h 948"/>
                <a:gd name="T38" fmla="*/ 901 w 901"/>
                <a:gd name="T39" fmla="*/ 948 h 9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1" h="948">
                  <a:moveTo>
                    <a:pt x="197" y="44"/>
                  </a:moveTo>
                  <a:cubicBezTo>
                    <a:pt x="169" y="88"/>
                    <a:pt x="42" y="308"/>
                    <a:pt x="21" y="420"/>
                  </a:cubicBezTo>
                  <a:cubicBezTo>
                    <a:pt x="0" y="532"/>
                    <a:pt x="18" y="633"/>
                    <a:pt x="69" y="716"/>
                  </a:cubicBezTo>
                  <a:cubicBezTo>
                    <a:pt x="120" y="799"/>
                    <a:pt x="220" y="885"/>
                    <a:pt x="325" y="916"/>
                  </a:cubicBezTo>
                  <a:cubicBezTo>
                    <a:pt x="430" y="947"/>
                    <a:pt x="609" y="948"/>
                    <a:pt x="701" y="900"/>
                  </a:cubicBezTo>
                  <a:cubicBezTo>
                    <a:pt x="793" y="852"/>
                    <a:pt x="865" y="695"/>
                    <a:pt x="877" y="628"/>
                  </a:cubicBezTo>
                  <a:cubicBezTo>
                    <a:pt x="889" y="561"/>
                    <a:pt x="774" y="540"/>
                    <a:pt x="773" y="500"/>
                  </a:cubicBezTo>
                  <a:cubicBezTo>
                    <a:pt x="772" y="460"/>
                    <a:pt x="901" y="452"/>
                    <a:pt x="869" y="388"/>
                  </a:cubicBezTo>
                  <a:cubicBezTo>
                    <a:pt x="837" y="324"/>
                    <a:pt x="665" y="152"/>
                    <a:pt x="581" y="116"/>
                  </a:cubicBezTo>
                  <a:cubicBezTo>
                    <a:pt x="497" y="80"/>
                    <a:pt x="430" y="165"/>
                    <a:pt x="365" y="172"/>
                  </a:cubicBezTo>
                  <a:cubicBezTo>
                    <a:pt x="300" y="179"/>
                    <a:pt x="221" y="175"/>
                    <a:pt x="189" y="156"/>
                  </a:cubicBezTo>
                  <a:cubicBezTo>
                    <a:pt x="157" y="137"/>
                    <a:pt x="225" y="0"/>
                    <a:pt x="197" y="44"/>
                  </a:cubicBezTo>
                  <a:close/>
                </a:path>
              </a:pathLst>
            </a:custGeom>
            <a:solidFill>
              <a:srgbClr val="4DAF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7" name="Picture 7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57" y="2997"/>
              <a:ext cx="778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8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1" y="2987"/>
              <a:ext cx="78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1002" y="2322"/>
              <a:ext cx="653" cy="1479"/>
            </a:xfrm>
            <a:custGeom>
              <a:avLst/>
              <a:gdLst>
                <a:gd name="T0" fmla="*/ 35 w 1327"/>
                <a:gd name="T1" fmla="*/ 320 h 2271"/>
                <a:gd name="T2" fmla="*/ 59 w 1327"/>
                <a:gd name="T3" fmla="*/ 727 h 2271"/>
                <a:gd name="T4" fmla="*/ 55 w 1327"/>
                <a:gd name="T5" fmla="*/ 909 h 2271"/>
                <a:gd name="T6" fmla="*/ 7 w 1327"/>
                <a:gd name="T7" fmla="*/ 1086 h 2271"/>
                <a:gd name="T8" fmla="*/ 98 w 1327"/>
                <a:gd name="T9" fmla="*/ 1342 h 2271"/>
                <a:gd name="T10" fmla="*/ 192 w 1327"/>
                <a:gd name="T11" fmla="*/ 1467 h 2271"/>
                <a:gd name="T12" fmla="*/ 385 w 1327"/>
                <a:gd name="T13" fmla="*/ 1415 h 2271"/>
                <a:gd name="T14" fmla="*/ 551 w 1327"/>
                <a:gd name="T15" fmla="*/ 1164 h 2271"/>
                <a:gd name="T16" fmla="*/ 641 w 1327"/>
                <a:gd name="T17" fmla="*/ 888 h 2271"/>
                <a:gd name="T18" fmla="*/ 622 w 1327"/>
                <a:gd name="T19" fmla="*/ 425 h 2271"/>
                <a:gd name="T20" fmla="*/ 622 w 1327"/>
                <a:gd name="T21" fmla="*/ 180 h 2271"/>
                <a:gd name="T22" fmla="*/ 444 w 1327"/>
                <a:gd name="T23" fmla="*/ 102 h 2271"/>
                <a:gd name="T24" fmla="*/ 279 w 1327"/>
                <a:gd name="T25" fmla="*/ 44 h 2271"/>
                <a:gd name="T26" fmla="*/ 212 w 1327"/>
                <a:gd name="T27" fmla="*/ 3 h 2271"/>
                <a:gd name="T28" fmla="*/ 98 w 1327"/>
                <a:gd name="T29" fmla="*/ 60 h 2271"/>
                <a:gd name="T30" fmla="*/ 86 w 1327"/>
                <a:gd name="T31" fmla="*/ 195 h 2271"/>
                <a:gd name="T32" fmla="*/ 35 w 1327"/>
                <a:gd name="T33" fmla="*/ 320 h 2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7"/>
                <a:gd name="T52" fmla="*/ 0 h 2271"/>
                <a:gd name="T53" fmla="*/ 1327 w 1327"/>
                <a:gd name="T54" fmla="*/ 2271 h 2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7" h="2271">
                  <a:moveTo>
                    <a:pt x="71" y="492"/>
                  </a:moveTo>
                  <a:cubicBezTo>
                    <a:pt x="62" y="628"/>
                    <a:pt x="112" y="965"/>
                    <a:pt x="119" y="1116"/>
                  </a:cubicBezTo>
                  <a:cubicBezTo>
                    <a:pt x="126" y="1267"/>
                    <a:pt x="128" y="1304"/>
                    <a:pt x="111" y="1396"/>
                  </a:cubicBezTo>
                  <a:cubicBezTo>
                    <a:pt x="94" y="1488"/>
                    <a:pt x="0" y="1557"/>
                    <a:pt x="15" y="1668"/>
                  </a:cubicBezTo>
                  <a:cubicBezTo>
                    <a:pt x="30" y="1779"/>
                    <a:pt x="136" y="1963"/>
                    <a:pt x="199" y="2060"/>
                  </a:cubicBezTo>
                  <a:cubicBezTo>
                    <a:pt x="262" y="2157"/>
                    <a:pt x="294" y="2233"/>
                    <a:pt x="391" y="2252"/>
                  </a:cubicBezTo>
                  <a:cubicBezTo>
                    <a:pt x="488" y="2271"/>
                    <a:pt x="662" y="2249"/>
                    <a:pt x="783" y="2172"/>
                  </a:cubicBezTo>
                  <a:cubicBezTo>
                    <a:pt x="904" y="2095"/>
                    <a:pt x="1032" y="1923"/>
                    <a:pt x="1119" y="1788"/>
                  </a:cubicBezTo>
                  <a:cubicBezTo>
                    <a:pt x="1206" y="1653"/>
                    <a:pt x="1279" y="1553"/>
                    <a:pt x="1303" y="1364"/>
                  </a:cubicBezTo>
                  <a:cubicBezTo>
                    <a:pt x="1327" y="1175"/>
                    <a:pt x="1270" y="833"/>
                    <a:pt x="1263" y="652"/>
                  </a:cubicBezTo>
                  <a:cubicBezTo>
                    <a:pt x="1256" y="471"/>
                    <a:pt x="1323" y="359"/>
                    <a:pt x="1263" y="276"/>
                  </a:cubicBezTo>
                  <a:cubicBezTo>
                    <a:pt x="1203" y="193"/>
                    <a:pt x="1019" y="191"/>
                    <a:pt x="903" y="156"/>
                  </a:cubicBezTo>
                  <a:cubicBezTo>
                    <a:pt x="787" y="121"/>
                    <a:pt x="646" y="93"/>
                    <a:pt x="567" y="68"/>
                  </a:cubicBezTo>
                  <a:cubicBezTo>
                    <a:pt x="488" y="43"/>
                    <a:pt x="492" y="0"/>
                    <a:pt x="431" y="4"/>
                  </a:cubicBezTo>
                  <a:cubicBezTo>
                    <a:pt x="370" y="8"/>
                    <a:pt x="242" y="43"/>
                    <a:pt x="199" y="92"/>
                  </a:cubicBezTo>
                  <a:cubicBezTo>
                    <a:pt x="156" y="141"/>
                    <a:pt x="195" y="233"/>
                    <a:pt x="175" y="300"/>
                  </a:cubicBezTo>
                  <a:cubicBezTo>
                    <a:pt x="155" y="367"/>
                    <a:pt x="80" y="356"/>
                    <a:pt x="71" y="492"/>
                  </a:cubicBezTo>
                  <a:close/>
                </a:path>
              </a:pathLst>
            </a:custGeom>
            <a:solidFill>
              <a:srgbClr val="AFEFB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1504" y="2406"/>
              <a:ext cx="596" cy="1230"/>
            </a:xfrm>
            <a:custGeom>
              <a:avLst/>
              <a:gdLst>
                <a:gd name="T0" fmla="*/ 135 w 1059"/>
                <a:gd name="T1" fmla="*/ 231 h 1769"/>
                <a:gd name="T2" fmla="*/ 279 w 1059"/>
                <a:gd name="T3" fmla="*/ 25 h 1769"/>
                <a:gd name="T4" fmla="*/ 328 w 1059"/>
                <a:gd name="T5" fmla="*/ 81 h 1769"/>
                <a:gd name="T6" fmla="*/ 373 w 1059"/>
                <a:gd name="T7" fmla="*/ 348 h 1769"/>
                <a:gd name="T8" fmla="*/ 531 w 1059"/>
                <a:gd name="T9" fmla="*/ 470 h 1769"/>
                <a:gd name="T10" fmla="*/ 589 w 1059"/>
                <a:gd name="T11" fmla="*/ 565 h 1769"/>
                <a:gd name="T12" fmla="*/ 571 w 1059"/>
                <a:gd name="T13" fmla="*/ 848 h 1769"/>
                <a:gd name="T14" fmla="*/ 553 w 1059"/>
                <a:gd name="T15" fmla="*/ 1021 h 1769"/>
                <a:gd name="T16" fmla="*/ 531 w 1059"/>
                <a:gd name="T17" fmla="*/ 1188 h 1769"/>
                <a:gd name="T18" fmla="*/ 346 w 1059"/>
                <a:gd name="T19" fmla="*/ 1215 h 1769"/>
                <a:gd name="T20" fmla="*/ 162 w 1059"/>
                <a:gd name="T21" fmla="*/ 1099 h 1769"/>
                <a:gd name="T22" fmla="*/ 22 w 1059"/>
                <a:gd name="T23" fmla="*/ 1099 h 1769"/>
                <a:gd name="T24" fmla="*/ 31 w 1059"/>
                <a:gd name="T25" fmla="*/ 909 h 1769"/>
                <a:gd name="T26" fmla="*/ 135 w 1059"/>
                <a:gd name="T27" fmla="*/ 231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9"/>
                <a:gd name="T43" fmla="*/ 0 h 1769"/>
                <a:gd name="T44" fmla="*/ 1059 w 1059"/>
                <a:gd name="T45" fmla="*/ 1769 h 17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9" h="1769">
                  <a:moveTo>
                    <a:pt x="239" y="332"/>
                  </a:moveTo>
                  <a:cubicBezTo>
                    <a:pt x="312" y="120"/>
                    <a:pt x="438" y="72"/>
                    <a:pt x="495" y="36"/>
                  </a:cubicBezTo>
                  <a:cubicBezTo>
                    <a:pt x="552" y="0"/>
                    <a:pt x="555" y="39"/>
                    <a:pt x="583" y="116"/>
                  </a:cubicBezTo>
                  <a:cubicBezTo>
                    <a:pt x="611" y="193"/>
                    <a:pt x="603" y="407"/>
                    <a:pt x="663" y="500"/>
                  </a:cubicBezTo>
                  <a:cubicBezTo>
                    <a:pt x="723" y="593"/>
                    <a:pt x="879" y="624"/>
                    <a:pt x="943" y="676"/>
                  </a:cubicBezTo>
                  <a:cubicBezTo>
                    <a:pt x="1007" y="728"/>
                    <a:pt x="1035" y="721"/>
                    <a:pt x="1047" y="812"/>
                  </a:cubicBezTo>
                  <a:cubicBezTo>
                    <a:pt x="1059" y="903"/>
                    <a:pt x="1026" y="1111"/>
                    <a:pt x="1015" y="1220"/>
                  </a:cubicBezTo>
                  <a:cubicBezTo>
                    <a:pt x="1004" y="1329"/>
                    <a:pt x="995" y="1387"/>
                    <a:pt x="983" y="1468"/>
                  </a:cubicBezTo>
                  <a:cubicBezTo>
                    <a:pt x="971" y="1549"/>
                    <a:pt x="1004" y="1661"/>
                    <a:pt x="943" y="1708"/>
                  </a:cubicBezTo>
                  <a:cubicBezTo>
                    <a:pt x="882" y="1755"/>
                    <a:pt x="724" y="1769"/>
                    <a:pt x="615" y="1748"/>
                  </a:cubicBezTo>
                  <a:cubicBezTo>
                    <a:pt x="506" y="1727"/>
                    <a:pt x="383" y="1608"/>
                    <a:pt x="287" y="1580"/>
                  </a:cubicBezTo>
                  <a:cubicBezTo>
                    <a:pt x="191" y="1552"/>
                    <a:pt x="78" y="1625"/>
                    <a:pt x="39" y="1580"/>
                  </a:cubicBezTo>
                  <a:cubicBezTo>
                    <a:pt x="0" y="1535"/>
                    <a:pt x="20" y="1515"/>
                    <a:pt x="55" y="1308"/>
                  </a:cubicBezTo>
                  <a:cubicBezTo>
                    <a:pt x="90" y="1101"/>
                    <a:pt x="166" y="544"/>
                    <a:pt x="239" y="33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1204" y="3063"/>
              <a:ext cx="598" cy="728"/>
            </a:xfrm>
            <a:custGeom>
              <a:avLst/>
              <a:gdLst>
                <a:gd name="T0" fmla="*/ 79 w 946"/>
                <a:gd name="T1" fmla="*/ 139 h 1047"/>
                <a:gd name="T2" fmla="*/ 39 w 946"/>
                <a:gd name="T3" fmla="*/ 456 h 1047"/>
                <a:gd name="T4" fmla="*/ 18 w 946"/>
                <a:gd name="T5" fmla="*/ 612 h 1047"/>
                <a:gd name="T6" fmla="*/ 150 w 946"/>
                <a:gd name="T7" fmla="*/ 718 h 1047"/>
                <a:gd name="T8" fmla="*/ 403 w 946"/>
                <a:gd name="T9" fmla="*/ 673 h 1047"/>
                <a:gd name="T10" fmla="*/ 570 w 946"/>
                <a:gd name="T11" fmla="*/ 701 h 1047"/>
                <a:gd name="T12" fmla="*/ 575 w 946"/>
                <a:gd name="T13" fmla="*/ 523 h 1047"/>
                <a:gd name="T14" fmla="*/ 489 w 946"/>
                <a:gd name="T15" fmla="*/ 378 h 1047"/>
                <a:gd name="T16" fmla="*/ 489 w 946"/>
                <a:gd name="T17" fmla="*/ 211 h 1047"/>
                <a:gd name="T18" fmla="*/ 519 w 946"/>
                <a:gd name="T19" fmla="*/ 33 h 1047"/>
                <a:gd name="T20" fmla="*/ 458 w 946"/>
                <a:gd name="T21" fmla="*/ 11 h 1047"/>
                <a:gd name="T22" fmla="*/ 372 w 946"/>
                <a:gd name="T23" fmla="*/ 78 h 1047"/>
                <a:gd name="T24" fmla="*/ 327 w 946"/>
                <a:gd name="T25" fmla="*/ 217 h 1047"/>
                <a:gd name="T26" fmla="*/ 216 w 946"/>
                <a:gd name="T27" fmla="*/ 128 h 1047"/>
                <a:gd name="T28" fmla="*/ 114 w 946"/>
                <a:gd name="T29" fmla="*/ 111 h 1047"/>
                <a:gd name="T30" fmla="*/ 79 w 946"/>
                <a:gd name="T31" fmla="*/ 139 h 10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6"/>
                <a:gd name="T49" fmla="*/ 0 h 1047"/>
                <a:gd name="T50" fmla="*/ 946 w 946"/>
                <a:gd name="T51" fmla="*/ 1047 h 10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6" h="1047">
                  <a:moveTo>
                    <a:pt x="125" y="200"/>
                  </a:moveTo>
                  <a:cubicBezTo>
                    <a:pt x="105" y="283"/>
                    <a:pt x="77" y="543"/>
                    <a:pt x="61" y="656"/>
                  </a:cubicBezTo>
                  <a:cubicBezTo>
                    <a:pt x="45" y="769"/>
                    <a:pt x="0" y="817"/>
                    <a:pt x="29" y="880"/>
                  </a:cubicBezTo>
                  <a:cubicBezTo>
                    <a:pt x="58" y="943"/>
                    <a:pt x="136" y="1017"/>
                    <a:pt x="237" y="1032"/>
                  </a:cubicBezTo>
                  <a:cubicBezTo>
                    <a:pt x="338" y="1047"/>
                    <a:pt x="526" y="972"/>
                    <a:pt x="637" y="968"/>
                  </a:cubicBezTo>
                  <a:cubicBezTo>
                    <a:pt x="748" y="964"/>
                    <a:pt x="856" y="1044"/>
                    <a:pt x="901" y="1008"/>
                  </a:cubicBezTo>
                  <a:cubicBezTo>
                    <a:pt x="946" y="972"/>
                    <a:pt x="930" y="829"/>
                    <a:pt x="909" y="752"/>
                  </a:cubicBezTo>
                  <a:cubicBezTo>
                    <a:pt x="888" y="675"/>
                    <a:pt x="796" y="619"/>
                    <a:pt x="773" y="544"/>
                  </a:cubicBezTo>
                  <a:cubicBezTo>
                    <a:pt x="750" y="469"/>
                    <a:pt x="765" y="387"/>
                    <a:pt x="773" y="304"/>
                  </a:cubicBezTo>
                  <a:cubicBezTo>
                    <a:pt x="781" y="221"/>
                    <a:pt x="829" y="96"/>
                    <a:pt x="821" y="48"/>
                  </a:cubicBezTo>
                  <a:cubicBezTo>
                    <a:pt x="813" y="0"/>
                    <a:pt x="763" y="5"/>
                    <a:pt x="725" y="16"/>
                  </a:cubicBezTo>
                  <a:cubicBezTo>
                    <a:pt x="687" y="27"/>
                    <a:pt x="624" y="63"/>
                    <a:pt x="589" y="112"/>
                  </a:cubicBezTo>
                  <a:cubicBezTo>
                    <a:pt x="554" y="161"/>
                    <a:pt x="558" y="300"/>
                    <a:pt x="517" y="312"/>
                  </a:cubicBezTo>
                  <a:cubicBezTo>
                    <a:pt x="476" y="324"/>
                    <a:pt x="397" y="209"/>
                    <a:pt x="341" y="184"/>
                  </a:cubicBezTo>
                  <a:cubicBezTo>
                    <a:pt x="285" y="159"/>
                    <a:pt x="217" y="159"/>
                    <a:pt x="181" y="160"/>
                  </a:cubicBezTo>
                  <a:cubicBezTo>
                    <a:pt x="145" y="161"/>
                    <a:pt x="145" y="117"/>
                    <a:pt x="125" y="200"/>
                  </a:cubicBezTo>
                  <a:close/>
                </a:path>
              </a:pathLst>
            </a:custGeom>
            <a:solidFill>
              <a:srgbClr val="FFDDC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auto">
            <a:xfrm>
              <a:off x="1084" y="2712"/>
              <a:ext cx="23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b</a:t>
              </a:r>
              <a:r>
                <a:rPr lang="en-US" sz="1400" baseline="-25000"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1326" y="2923"/>
              <a:ext cx="21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b</a:t>
              </a:r>
              <a:r>
                <a:rPr lang="en-US" sz="1400" baseline="-25000">
                  <a:latin typeface="Arial" charset="0"/>
                </a:rPr>
                <a:t>L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4" name="AutoShape 86"/>
            <p:cNvSpPr>
              <a:spLocks noChangeArrowheads="1"/>
            </p:cNvSpPr>
            <p:nvPr/>
          </p:nvSpPr>
          <p:spPr bwMode="auto">
            <a:xfrm rot="-4091763">
              <a:off x="1245" y="2900"/>
              <a:ext cx="95" cy="112"/>
            </a:xfrm>
            <a:prstGeom prst="downArrow">
              <a:avLst>
                <a:gd name="adj1" fmla="val 50000"/>
                <a:gd name="adj2" fmla="val 29474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5" name="Text Box 87"/>
            <p:cNvSpPr txBox="1">
              <a:spLocks noChangeArrowheads="1"/>
            </p:cNvSpPr>
            <p:nvPr/>
          </p:nvSpPr>
          <p:spPr bwMode="auto">
            <a:xfrm>
              <a:off x="1225" y="3472"/>
              <a:ext cx="4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2Fe-2S</a:t>
              </a:r>
            </a:p>
          </p:txBody>
        </p:sp>
        <p:sp>
          <p:nvSpPr>
            <p:cNvPr id="86" name="AutoShape 88"/>
            <p:cNvSpPr>
              <a:spLocks noChangeArrowheads="1"/>
            </p:cNvSpPr>
            <p:nvPr/>
          </p:nvSpPr>
          <p:spPr bwMode="auto">
            <a:xfrm rot="-888366">
              <a:off x="1434" y="3123"/>
              <a:ext cx="79" cy="359"/>
            </a:xfrm>
            <a:prstGeom prst="downArrow">
              <a:avLst>
                <a:gd name="adj1" fmla="val 50000"/>
                <a:gd name="adj2" fmla="val 113608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7" name="AutoShape 89"/>
            <p:cNvSpPr>
              <a:spLocks noChangeArrowheads="1"/>
            </p:cNvSpPr>
            <p:nvPr/>
          </p:nvSpPr>
          <p:spPr bwMode="auto">
            <a:xfrm rot="-7781808">
              <a:off x="1733" y="3330"/>
              <a:ext cx="91" cy="214"/>
            </a:xfrm>
            <a:prstGeom prst="downArrow">
              <a:avLst>
                <a:gd name="adj1" fmla="val 50000"/>
                <a:gd name="adj2" fmla="val 58791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88" name="Text Box 90"/>
            <p:cNvSpPr txBox="1">
              <a:spLocks noChangeArrowheads="1"/>
            </p:cNvSpPr>
            <p:nvPr/>
          </p:nvSpPr>
          <p:spPr bwMode="auto">
            <a:xfrm>
              <a:off x="1840" y="3300"/>
              <a:ext cx="21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c</a:t>
              </a:r>
              <a:r>
                <a:rPr lang="en-US" sz="1400" baseline="-25000">
                  <a:latin typeface="Arial" charset="0"/>
                </a:rPr>
                <a:t>1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89" name="AutoShape 91"/>
            <p:cNvSpPr>
              <a:spLocks noChangeArrowheads="1"/>
            </p:cNvSpPr>
            <p:nvPr/>
          </p:nvSpPr>
          <p:spPr bwMode="auto">
            <a:xfrm rot="18516320" flipH="1">
              <a:off x="2133" y="3453"/>
              <a:ext cx="107" cy="385"/>
            </a:xfrm>
            <a:prstGeom prst="downArrow">
              <a:avLst>
                <a:gd name="adj1" fmla="val 50000"/>
                <a:gd name="adj2" fmla="val 89953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0" name="Text Box 92"/>
            <p:cNvSpPr txBox="1">
              <a:spLocks noChangeArrowheads="1"/>
            </p:cNvSpPr>
            <p:nvPr/>
          </p:nvSpPr>
          <p:spPr bwMode="auto">
            <a:xfrm>
              <a:off x="1065" y="2463"/>
              <a:ext cx="46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charset="0"/>
                </a:rPr>
                <a:t>Cyto </a:t>
              </a:r>
              <a:r>
                <a:rPr lang="en-US" sz="1400" b="1" i="1">
                  <a:latin typeface="Arial" charset="0"/>
                </a:rPr>
                <a:t>b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91" name="Text Box 93"/>
            <p:cNvSpPr txBox="1">
              <a:spLocks noChangeArrowheads="1"/>
            </p:cNvSpPr>
            <p:nvPr/>
          </p:nvSpPr>
          <p:spPr bwMode="auto">
            <a:xfrm>
              <a:off x="1587" y="2858"/>
              <a:ext cx="49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charset="0"/>
                </a:rPr>
                <a:t>Cyto </a:t>
              </a:r>
              <a:r>
                <a:rPr lang="en-US" sz="1400" b="1" i="1">
                  <a:latin typeface="Arial" charset="0"/>
                </a:rPr>
                <a:t>c</a:t>
              </a:r>
              <a:r>
                <a:rPr lang="en-US" sz="1400" b="1" i="1" baseline="-25000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92" name="Text Box 94"/>
            <p:cNvSpPr txBox="1">
              <a:spLocks noChangeArrowheads="1"/>
            </p:cNvSpPr>
            <p:nvPr/>
          </p:nvSpPr>
          <p:spPr bwMode="auto">
            <a:xfrm>
              <a:off x="2167" y="3771"/>
              <a:ext cx="50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Cyto </a:t>
              </a:r>
              <a:r>
                <a:rPr lang="en-US" sz="1600" b="1" i="1">
                  <a:solidFill>
                    <a:schemeClr val="bg1"/>
                  </a:solidFill>
                  <a:latin typeface="Arial" charset="0"/>
                </a:rPr>
                <a:t>c</a:t>
              </a:r>
              <a:endParaRPr lang="en-US" sz="16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3" name="Text Box 109"/>
            <p:cNvSpPr txBox="1">
              <a:spLocks noChangeArrowheads="1"/>
            </p:cNvSpPr>
            <p:nvPr/>
          </p:nvSpPr>
          <p:spPr bwMode="auto">
            <a:xfrm>
              <a:off x="568" y="3149"/>
              <a:ext cx="324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QH</a:t>
              </a:r>
              <a:r>
                <a:rPr lang="en-US" sz="1400" baseline="-25000">
                  <a:latin typeface="Arial" charset="0"/>
                </a:rPr>
                <a:t>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94" name="AutoShape 112"/>
            <p:cNvSpPr>
              <a:spLocks noChangeArrowheads="1"/>
            </p:cNvSpPr>
            <p:nvPr/>
          </p:nvSpPr>
          <p:spPr bwMode="auto">
            <a:xfrm rot="-8125215">
              <a:off x="945" y="2849"/>
              <a:ext cx="78" cy="404"/>
            </a:xfrm>
            <a:prstGeom prst="downArrow">
              <a:avLst>
                <a:gd name="adj1" fmla="val 50000"/>
                <a:gd name="adj2" fmla="val 129487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95776" y="4895189"/>
            <a:ext cx="8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 IV:  </a:t>
            </a:r>
            <a:r>
              <a:rPr lang="en-US" sz="3600" dirty="0" err="1" smtClean="0"/>
              <a:t>cytochrome</a:t>
            </a:r>
            <a:r>
              <a:rPr lang="en-US" sz="3600" dirty="0" smtClean="0"/>
              <a:t> </a:t>
            </a:r>
            <a:r>
              <a:rPr lang="en-US" sz="3600" dirty="0" err="1" smtClean="0"/>
              <a:t>c</a:t>
            </a:r>
            <a:r>
              <a:rPr lang="en-US" sz="3600" dirty="0" smtClean="0"/>
              <a:t> </a:t>
            </a:r>
            <a:r>
              <a:rPr lang="en-US" sz="3600" dirty="0" err="1" smtClean="0"/>
              <a:t>oxidase</a:t>
            </a:r>
            <a:endParaRPr lang="en-US" sz="3600" dirty="0"/>
          </a:p>
        </p:txBody>
      </p:sp>
      <p:grpSp>
        <p:nvGrpSpPr>
          <p:cNvPr id="40" name="Group 113"/>
          <p:cNvGrpSpPr>
            <a:grpSpLocks noChangeAspect="1"/>
          </p:cNvGrpSpPr>
          <p:nvPr/>
        </p:nvGrpSpPr>
        <p:grpSpPr bwMode="auto">
          <a:xfrm>
            <a:off x="2519568" y="3471728"/>
            <a:ext cx="4114800" cy="3134678"/>
            <a:chOff x="224" y="1808"/>
            <a:chExt cx="2951" cy="2194"/>
          </a:xfrm>
        </p:grpSpPr>
        <p:pic>
          <p:nvPicPr>
            <p:cNvPr id="41" name="Picture 4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73" y="2846"/>
              <a:ext cx="80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Freeform 50"/>
            <p:cNvSpPr>
              <a:spLocks/>
            </p:cNvSpPr>
            <p:nvPr/>
          </p:nvSpPr>
          <p:spPr bwMode="auto">
            <a:xfrm rot="16200000" flipH="1">
              <a:off x="1061" y="3350"/>
              <a:ext cx="703" cy="602"/>
            </a:xfrm>
            <a:custGeom>
              <a:avLst/>
              <a:gdLst>
                <a:gd name="T0" fmla="*/ 154 w 901"/>
                <a:gd name="T1" fmla="*/ 28 h 948"/>
                <a:gd name="T2" fmla="*/ 16 w 901"/>
                <a:gd name="T3" fmla="*/ 267 h 948"/>
                <a:gd name="T4" fmla="*/ 54 w 901"/>
                <a:gd name="T5" fmla="*/ 455 h 948"/>
                <a:gd name="T6" fmla="*/ 254 w 901"/>
                <a:gd name="T7" fmla="*/ 582 h 948"/>
                <a:gd name="T8" fmla="*/ 547 w 901"/>
                <a:gd name="T9" fmla="*/ 572 h 948"/>
                <a:gd name="T10" fmla="*/ 684 w 901"/>
                <a:gd name="T11" fmla="*/ 399 h 948"/>
                <a:gd name="T12" fmla="*/ 603 w 901"/>
                <a:gd name="T13" fmla="*/ 318 h 948"/>
                <a:gd name="T14" fmla="*/ 678 w 901"/>
                <a:gd name="T15" fmla="*/ 246 h 948"/>
                <a:gd name="T16" fmla="*/ 453 w 901"/>
                <a:gd name="T17" fmla="*/ 74 h 948"/>
                <a:gd name="T18" fmla="*/ 285 w 901"/>
                <a:gd name="T19" fmla="*/ 109 h 948"/>
                <a:gd name="T20" fmla="*/ 147 w 901"/>
                <a:gd name="T21" fmla="*/ 99 h 948"/>
                <a:gd name="T22" fmla="*/ 154 w 901"/>
                <a:gd name="T23" fmla="*/ 28 h 9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1"/>
                <a:gd name="T37" fmla="*/ 0 h 948"/>
                <a:gd name="T38" fmla="*/ 901 w 901"/>
                <a:gd name="T39" fmla="*/ 948 h 9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1" h="948">
                  <a:moveTo>
                    <a:pt x="197" y="44"/>
                  </a:moveTo>
                  <a:cubicBezTo>
                    <a:pt x="169" y="88"/>
                    <a:pt x="42" y="308"/>
                    <a:pt x="21" y="420"/>
                  </a:cubicBezTo>
                  <a:cubicBezTo>
                    <a:pt x="0" y="532"/>
                    <a:pt x="18" y="633"/>
                    <a:pt x="69" y="716"/>
                  </a:cubicBezTo>
                  <a:cubicBezTo>
                    <a:pt x="120" y="799"/>
                    <a:pt x="220" y="885"/>
                    <a:pt x="325" y="916"/>
                  </a:cubicBezTo>
                  <a:cubicBezTo>
                    <a:pt x="430" y="947"/>
                    <a:pt x="609" y="948"/>
                    <a:pt x="701" y="900"/>
                  </a:cubicBezTo>
                  <a:cubicBezTo>
                    <a:pt x="793" y="852"/>
                    <a:pt x="865" y="695"/>
                    <a:pt x="877" y="628"/>
                  </a:cubicBezTo>
                  <a:cubicBezTo>
                    <a:pt x="889" y="561"/>
                    <a:pt x="774" y="540"/>
                    <a:pt x="773" y="500"/>
                  </a:cubicBezTo>
                  <a:cubicBezTo>
                    <a:pt x="772" y="460"/>
                    <a:pt x="901" y="452"/>
                    <a:pt x="869" y="388"/>
                  </a:cubicBezTo>
                  <a:cubicBezTo>
                    <a:pt x="837" y="324"/>
                    <a:pt x="665" y="152"/>
                    <a:pt x="581" y="116"/>
                  </a:cubicBezTo>
                  <a:cubicBezTo>
                    <a:pt x="497" y="80"/>
                    <a:pt x="430" y="165"/>
                    <a:pt x="365" y="172"/>
                  </a:cubicBezTo>
                  <a:cubicBezTo>
                    <a:pt x="300" y="179"/>
                    <a:pt x="221" y="175"/>
                    <a:pt x="189" y="156"/>
                  </a:cubicBezTo>
                  <a:cubicBezTo>
                    <a:pt x="157" y="137"/>
                    <a:pt x="225" y="0"/>
                    <a:pt x="197" y="44"/>
                  </a:cubicBezTo>
                  <a:close/>
                </a:path>
              </a:pathLst>
            </a:custGeom>
            <a:solidFill>
              <a:srgbClr val="4DAF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 Box 66"/>
            <p:cNvSpPr txBox="1">
              <a:spLocks noChangeArrowheads="1"/>
            </p:cNvSpPr>
            <p:nvPr/>
          </p:nvSpPr>
          <p:spPr bwMode="auto">
            <a:xfrm>
              <a:off x="1159" y="3592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Cyto </a:t>
              </a:r>
              <a:r>
                <a:rPr lang="en-US" sz="1600" b="1" i="1">
                  <a:solidFill>
                    <a:schemeClr val="bg1"/>
                  </a:solidFill>
                  <a:latin typeface="Arial" charset="0"/>
                </a:rPr>
                <a:t>c</a:t>
              </a:r>
              <a:endParaRPr lang="en-US" sz="16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44" name="Picture 6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0" y="2847"/>
              <a:ext cx="80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82"/>
            <p:cNvSpPr txBox="1">
              <a:spLocks noChangeArrowheads="1"/>
            </p:cNvSpPr>
            <p:nvPr/>
          </p:nvSpPr>
          <p:spPr bwMode="auto">
            <a:xfrm>
              <a:off x="225" y="2568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matrix</a:t>
              </a:r>
            </a:p>
          </p:txBody>
        </p:sp>
        <p:sp>
          <p:nvSpPr>
            <p:cNvPr id="46" name="Text Box 83"/>
            <p:cNvSpPr txBox="1">
              <a:spLocks noChangeArrowheads="1"/>
            </p:cNvSpPr>
            <p:nvPr/>
          </p:nvSpPr>
          <p:spPr bwMode="auto">
            <a:xfrm>
              <a:off x="224" y="3414"/>
              <a:ext cx="8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Arial" charset="0"/>
                </a:rPr>
                <a:t>intermembrane</a:t>
              </a:r>
            </a:p>
            <a:p>
              <a:r>
                <a:rPr lang="en-US" sz="1400" i="1">
                  <a:latin typeface="Arial" charset="0"/>
                </a:rPr>
                <a:t>space</a:t>
              </a:r>
            </a:p>
          </p:txBody>
        </p:sp>
        <p:pic>
          <p:nvPicPr>
            <p:cNvPr id="47" name="Picture 8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62" y="2856"/>
              <a:ext cx="802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Freeform 95"/>
            <p:cNvSpPr>
              <a:spLocks/>
            </p:cNvSpPr>
            <p:nvPr/>
          </p:nvSpPr>
          <p:spPr bwMode="auto">
            <a:xfrm flipH="1" flipV="1">
              <a:off x="1850" y="2450"/>
              <a:ext cx="479" cy="1457"/>
            </a:xfrm>
            <a:custGeom>
              <a:avLst/>
              <a:gdLst>
                <a:gd name="T0" fmla="*/ 29 w 411"/>
                <a:gd name="T1" fmla="*/ 89 h 1273"/>
                <a:gd name="T2" fmla="*/ 5 w 411"/>
                <a:gd name="T3" fmla="*/ 688 h 1273"/>
                <a:gd name="T4" fmla="*/ 55 w 411"/>
                <a:gd name="T5" fmla="*/ 1213 h 1273"/>
                <a:gd name="T6" fmla="*/ 167 w 411"/>
                <a:gd name="T7" fmla="*/ 1371 h 1273"/>
                <a:gd name="T8" fmla="*/ 402 w 411"/>
                <a:gd name="T9" fmla="*/ 1371 h 1273"/>
                <a:gd name="T10" fmla="*/ 402 w 411"/>
                <a:gd name="T11" fmla="*/ 858 h 1273"/>
                <a:gd name="T12" fmla="*/ 465 w 411"/>
                <a:gd name="T13" fmla="*/ 419 h 1273"/>
                <a:gd name="T14" fmla="*/ 316 w 411"/>
                <a:gd name="T15" fmla="*/ 151 h 1273"/>
                <a:gd name="T16" fmla="*/ 141 w 411"/>
                <a:gd name="T17" fmla="*/ 151 h 1273"/>
                <a:gd name="T18" fmla="*/ 29 w 411"/>
                <a:gd name="T19" fmla="*/ 89 h 1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1"/>
                <a:gd name="T31" fmla="*/ 0 h 1273"/>
                <a:gd name="T32" fmla="*/ 411 w 411"/>
                <a:gd name="T33" fmla="*/ 1273 h 1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1" h="1273">
                  <a:moveTo>
                    <a:pt x="25" y="78"/>
                  </a:moveTo>
                  <a:cubicBezTo>
                    <a:pt x="6" y="156"/>
                    <a:pt x="0" y="437"/>
                    <a:pt x="4" y="601"/>
                  </a:cubicBezTo>
                  <a:cubicBezTo>
                    <a:pt x="8" y="765"/>
                    <a:pt x="24" y="961"/>
                    <a:pt x="47" y="1060"/>
                  </a:cubicBezTo>
                  <a:cubicBezTo>
                    <a:pt x="70" y="1159"/>
                    <a:pt x="93" y="1175"/>
                    <a:pt x="143" y="1198"/>
                  </a:cubicBezTo>
                  <a:cubicBezTo>
                    <a:pt x="193" y="1221"/>
                    <a:pt x="311" y="1273"/>
                    <a:pt x="345" y="1198"/>
                  </a:cubicBezTo>
                  <a:cubicBezTo>
                    <a:pt x="379" y="1123"/>
                    <a:pt x="336" y="889"/>
                    <a:pt x="345" y="750"/>
                  </a:cubicBezTo>
                  <a:cubicBezTo>
                    <a:pt x="354" y="611"/>
                    <a:pt x="411" y="469"/>
                    <a:pt x="399" y="366"/>
                  </a:cubicBezTo>
                  <a:cubicBezTo>
                    <a:pt x="387" y="263"/>
                    <a:pt x="317" y="171"/>
                    <a:pt x="271" y="132"/>
                  </a:cubicBezTo>
                  <a:cubicBezTo>
                    <a:pt x="225" y="93"/>
                    <a:pt x="160" y="134"/>
                    <a:pt x="121" y="132"/>
                  </a:cubicBezTo>
                  <a:cubicBezTo>
                    <a:pt x="82" y="130"/>
                    <a:pt x="44" y="0"/>
                    <a:pt x="25" y="78"/>
                  </a:cubicBez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96"/>
            <p:cNvSpPr>
              <a:spLocks noChangeArrowheads="1"/>
            </p:cNvSpPr>
            <p:nvPr/>
          </p:nvSpPr>
          <p:spPr bwMode="auto">
            <a:xfrm flipH="1">
              <a:off x="2623" y="2686"/>
              <a:ext cx="156" cy="790"/>
            </a:xfrm>
            <a:prstGeom prst="roundRect">
              <a:avLst>
                <a:gd name="adj" fmla="val 16667"/>
              </a:avLst>
            </a:prstGeom>
            <a:solidFill>
              <a:srgbClr val="F4F4F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97"/>
            <p:cNvSpPr>
              <a:spLocks noChangeArrowheads="1"/>
            </p:cNvSpPr>
            <p:nvPr/>
          </p:nvSpPr>
          <p:spPr bwMode="auto">
            <a:xfrm flipH="1">
              <a:off x="2499" y="2686"/>
              <a:ext cx="157" cy="7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>
                    <a:gamma/>
                    <a:tint val="5098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pitchFamily="-107" charset="0"/>
              </a:endParaRPr>
            </a:p>
          </p:txBody>
        </p:sp>
        <p:sp>
          <p:nvSpPr>
            <p:cNvPr id="51" name="Freeform 98"/>
            <p:cNvSpPr>
              <a:spLocks/>
            </p:cNvSpPr>
            <p:nvPr/>
          </p:nvSpPr>
          <p:spPr bwMode="auto">
            <a:xfrm>
              <a:off x="2030" y="2605"/>
              <a:ext cx="529" cy="1033"/>
            </a:xfrm>
            <a:custGeom>
              <a:avLst/>
              <a:gdLst>
                <a:gd name="T0" fmla="*/ 72 w 453"/>
                <a:gd name="T1" fmla="*/ 50 h 903"/>
                <a:gd name="T2" fmla="*/ 11 w 453"/>
                <a:gd name="T3" fmla="*/ 356 h 903"/>
                <a:gd name="T4" fmla="*/ 11 w 453"/>
                <a:gd name="T5" fmla="*/ 661 h 903"/>
                <a:gd name="T6" fmla="*/ 61 w 453"/>
                <a:gd name="T7" fmla="*/ 881 h 903"/>
                <a:gd name="T8" fmla="*/ 259 w 453"/>
                <a:gd name="T9" fmla="*/ 1002 h 903"/>
                <a:gd name="T10" fmla="*/ 446 w 453"/>
                <a:gd name="T11" fmla="*/ 1002 h 903"/>
                <a:gd name="T12" fmla="*/ 521 w 453"/>
                <a:gd name="T13" fmla="*/ 819 h 903"/>
                <a:gd name="T14" fmla="*/ 496 w 453"/>
                <a:gd name="T15" fmla="*/ 343 h 903"/>
                <a:gd name="T16" fmla="*/ 496 w 453"/>
                <a:gd name="T17" fmla="*/ 63 h 903"/>
                <a:gd name="T18" fmla="*/ 297 w 453"/>
                <a:gd name="T19" fmla="*/ 26 h 903"/>
                <a:gd name="T20" fmla="*/ 160 w 453"/>
                <a:gd name="T21" fmla="*/ 50 h 903"/>
                <a:gd name="T22" fmla="*/ 72 w 453"/>
                <a:gd name="T23" fmla="*/ 50 h 9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3"/>
                <a:gd name="T37" fmla="*/ 0 h 903"/>
                <a:gd name="T38" fmla="*/ 453 w 453"/>
                <a:gd name="T39" fmla="*/ 903 h 9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3" h="903">
                  <a:moveTo>
                    <a:pt x="62" y="44"/>
                  </a:moveTo>
                  <a:cubicBezTo>
                    <a:pt x="41" y="88"/>
                    <a:pt x="18" y="222"/>
                    <a:pt x="9" y="311"/>
                  </a:cubicBezTo>
                  <a:cubicBezTo>
                    <a:pt x="0" y="400"/>
                    <a:pt x="2" y="502"/>
                    <a:pt x="9" y="578"/>
                  </a:cubicBezTo>
                  <a:cubicBezTo>
                    <a:pt x="16" y="654"/>
                    <a:pt x="17" y="720"/>
                    <a:pt x="52" y="770"/>
                  </a:cubicBezTo>
                  <a:cubicBezTo>
                    <a:pt x="87" y="820"/>
                    <a:pt x="167" y="858"/>
                    <a:pt x="222" y="876"/>
                  </a:cubicBezTo>
                  <a:cubicBezTo>
                    <a:pt x="277" y="894"/>
                    <a:pt x="345" y="903"/>
                    <a:pt x="382" y="876"/>
                  </a:cubicBezTo>
                  <a:cubicBezTo>
                    <a:pt x="419" y="849"/>
                    <a:pt x="439" y="812"/>
                    <a:pt x="446" y="716"/>
                  </a:cubicBezTo>
                  <a:cubicBezTo>
                    <a:pt x="453" y="620"/>
                    <a:pt x="428" y="410"/>
                    <a:pt x="425" y="300"/>
                  </a:cubicBezTo>
                  <a:cubicBezTo>
                    <a:pt x="422" y="190"/>
                    <a:pt x="453" y="101"/>
                    <a:pt x="425" y="55"/>
                  </a:cubicBezTo>
                  <a:cubicBezTo>
                    <a:pt x="397" y="9"/>
                    <a:pt x="302" y="25"/>
                    <a:pt x="254" y="23"/>
                  </a:cubicBezTo>
                  <a:cubicBezTo>
                    <a:pt x="206" y="21"/>
                    <a:pt x="167" y="39"/>
                    <a:pt x="137" y="44"/>
                  </a:cubicBezTo>
                  <a:cubicBezTo>
                    <a:pt x="107" y="49"/>
                    <a:pt x="83" y="0"/>
                    <a:pt x="62" y="44"/>
                  </a:cubicBezTo>
                  <a:close/>
                </a:path>
              </a:pathLst>
            </a:custGeom>
            <a:solidFill>
              <a:srgbClr val="62626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99"/>
            <p:cNvSpPr txBox="1">
              <a:spLocks noChangeArrowheads="1"/>
            </p:cNvSpPr>
            <p:nvPr/>
          </p:nvSpPr>
          <p:spPr bwMode="auto">
            <a:xfrm flipH="1">
              <a:off x="1927" y="3516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Arial" charset="0"/>
                </a:rPr>
                <a:t>Cu</a:t>
              </a:r>
              <a:r>
                <a:rPr lang="en-US" sz="1400" baseline="-25000">
                  <a:latin typeface="Arial" charset="0"/>
                </a:rPr>
                <a:t>A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53" name="Text Box 100"/>
            <p:cNvSpPr txBox="1">
              <a:spLocks noChangeArrowheads="1"/>
            </p:cNvSpPr>
            <p:nvPr/>
          </p:nvSpPr>
          <p:spPr bwMode="auto">
            <a:xfrm>
              <a:off x="2245" y="328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4" name="Text Box 101"/>
            <p:cNvSpPr txBox="1">
              <a:spLocks noChangeArrowheads="1"/>
            </p:cNvSpPr>
            <p:nvPr/>
          </p:nvSpPr>
          <p:spPr bwMode="auto">
            <a:xfrm>
              <a:off x="2060" y="298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a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5" name="Text Box 102"/>
            <p:cNvSpPr txBox="1">
              <a:spLocks noChangeArrowheads="1"/>
            </p:cNvSpPr>
            <p:nvPr/>
          </p:nvSpPr>
          <p:spPr bwMode="auto">
            <a:xfrm flipH="1">
              <a:off x="2181" y="2665"/>
              <a:ext cx="3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Cu</a:t>
              </a:r>
              <a:r>
                <a:rPr lang="en-US" sz="1400" baseline="-25000">
                  <a:solidFill>
                    <a:schemeClr val="bg1"/>
                  </a:solidFill>
                  <a:latin typeface="Arial" charset="0"/>
                </a:rPr>
                <a:t>B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6" name="AutoShape 103"/>
            <p:cNvSpPr>
              <a:spLocks noChangeArrowheads="1"/>
            </p:cNvSpPr>
            <p:nvPr/>
          </p:nvSpPr>
          <p:spPr bwMode="auto">
            <a:xfrm rot="15221953" flipH="1">
              <a:off x="1793" y="3559"/>
              <a:ext cx="99" cy="240"/>
            </a:xfrm>
            <a:prstGeom prst="downArrow">
              <a:avLst>
                <a:gd name="adj1" fmla="val 50000"/>
                <a:gd name="adj2" fmla="val 60606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AutoShape 104"/>
            <p:cNvSpPr>
              <a:spLocks noChangeArrowheads="1"/>
            </p:cNvSpPr>
            <p:nvPr/>
          </p:nvSpPr>
          <p:spPr bwMode="auto">
            <a:xfrm rot="-7452239">
              <a:off x="2209" y="3460"/>
              <a:ext cx="92" cy="115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8" name="AutoShape 105"/>
            <p:cNvSpPr>
              <a:spLocks noChangeArrowheads="1"/>
            </p:cNvSpPr>
            <p:nvPr/>
          </p:nvSpPr>
          <p:spPr bwMode="auto">
            <a:xfrm rot="-8872227">
              <a:off x="2210" y="2855"/>
              <a:ext cx="78" cy="162"/>
            </a:xfrm>
            <a:prstGeom prst="downArrow">
              <a:avLst>
                <a:gd name="adj1" fmla="val 50000"/>
                <a:gd name="adj2" fmla="val 51923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59" name="AutoShape 106"/>
            <p:cNvSpPr>
              <a:spLocks noChangeArrowheads="1"/>
            </p:cNvSpPr>
            <p:nvPr/>
          </p:nvSpPr>
          <p:spPr bwMode="auto">
            <a:xfrm rot="8872227" flipH="1">
              <a:off x="2191" y="3185"/>
              <a:ext cx="79" cy="161"/>
            </a:xfrm>
            <a:prstGeom prst="downArrow">
              <a:avLst>
                <a:gd name="adj1" fmla="val 50000"/>
                <a:gd name="adj2" fmla="val 50949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/>
            </a:p>
          </p:txBody>
        </p:sp>
        <p:sp>
          <p:nvSpPr>
            <p:cNvPr id="60" name="Freeform 107"/>
            <p:cNvSpPr>
              <a:spLocks/>
            </p:cNvSpPr>
            <p:nvPr/>
          </p:nvSpPr>
          <p:spPr bwMode="auto">
            <a:xfrm rot="-4380169">
              <a:off x="1699" y="2073"/>
              <a:ext cx="839" cy="638"/>
            </a:xfrm>
            <a:custGeom>
              <a:avLst/>
              <a:gdLst>
                <a:gd name="T0" fmla="*/ 839 w 938"/>
                <a:gd name="T1" fmla="*/ 561 h 619"/>
                <a:gd name="T2" fmla="*/ 429 w 938"/>
                <a:gd name="T3" fmla="*/ 605 h 619"/>
                <a:gd name="T4" fmla="*/ 105 w 938"/>
                <a:gd name="T5" fmla="*/ 363 h 619"/>
                <a:gd name="T6" fmla="*/ 0 w 938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8"/>
                <a:gd name="T13" fmla="*/ 0 h 619"/>
                <a:gd name="T14" fmla="*/ 938 w 938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8" h="619">
                  <a:moveTo>
                    <a:pt x="938" y="544"/>
                  </a:moveTo>
                  <a:cubicBezTo>
                    <a:pt x="777" y="581"/>
                    <a:pt x="617" y="619"/>
                    <a:pt x="480" y="587"/>
                  </a:cubicBezTo>
                  <a:cubicBezTo>
                    <a:pt x="343" y="555"/>
                    <a:pt x="197" y="450"/>
                    <a:pt x="117" y="352"/>
                  </a:cubicBezTo>
                  <a:cubicBezTo>
                    <a:pt x="37" y="254"/>
                    <a:pt x="19" y="59"/>
                    <a:pt x="0" y="0"/>
                  </a:cubicBezTo>
                </a:path>
              </a:pathLst>
            </a:custGeom>
            <a:noFill/>
            <a:ln w="57150">
              <a:solidFill>
                <a:srgbClr val="FFEC0B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Text Box 108"/>
            <p:cNvSpPr txBox="1">
              <a:spLocks noChangeArrowheads="1"/>
            </p:cNvSpPr>
            <p:nvPr/>
          </p:nvSpPr>
          <p:spPr bwMode="auto">
            <a:xfrm>
              <a:off x="1082" y="2114"/>
              <a:ext cx="82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1/2 O</a:t>
              </a:r>
              <a:r>
                <a:rPr lang="en-US" sz="2000" b="1" baseline="-25000">
                  <a:solidFill>
                    <a:srgbClr val="FF9E41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 </a:t>
              </a:r>
            </a:p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+ </a:t>
              </a:r>
            </a:p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2 H</a:t>
              </a:r>
              <a:r>
                <a:rPr lang="en-US" sz="2000" b="1" baseline="30000">
                  <a:solidFill>
                    <a:srgbClr val="FF9E41"/>
                  </a:solidFill>
                  <a:latin typeface="Arial" charset="0"/>
                </a:rPr>
                <a:t>+</a:t>
              </a:r>
              <a:endParaRPr lang="en-US" sz="2000" b="1">
                <a:solidFill>
                  <a:srgbClr val="FF9E41"/>
                </a:solidFill>
                <a:latin typeface="Arial" charset="0"/>
              </a:endParaRPr>
            </a:p>
          </p:txBody>
        </p:sp>
        <p:sp>
          <p:nvSpPr>
            <p:cNvPr id="62" name="Text Box 109"/>
            <p:cNvSpPr txBox="1">
              <a:spLocks noChangeArrowheads="1"/>
            </p:cNvSpPr>
            <p:nvPr/>
          </p:nvSpPr>
          <p:spPr bwMode="auto">
            <a:xfrm>
              <a:off x="2217" y="1808"/>
              <a:ext cx="5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H</a:t>
              </a:r>
              <a:r>
                <a:rPr lang="en-US" sz="2000" b="1" baseline="-25000">
                  <a:solidFill>
                    <a:srgbClr val="FF9E41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FF9E41"/>
                  </a:solidFill>
                  <a:latin typeface="Arial" charset="0"/>
                </a:rPr>
                <a:t>O </a:t>
              </a:r>
            </a:p>
          </p:txBody>
        </p:sp>
      </p:grpSp>
      <p:grpSp>
        <p:nvGrpSpPr>
          <p:cNvPr id="63" name="Group 116"/>
          <p:cNvGrpSpPr>
            <a:grpSpLocks/>
          </p:cNvGrpSpPr>
          <p:nvPr/>
        </p:nvGrpSpPr>
        <p:grpSpPr bwMode="auto">
          <a:xfrm>
            <a:off x="1838020" y="1559925"/>
            <a:ext cx="5541963" cy="1543050"/>
            <a:chOff x="396" y="644"/>
            <a:chExt cx="3491" cy="972"/>
          </a:xfrm>
        </p:grpSpPr>
        <p:pic>
          <p:nvPicPr>
            <p:cNvPr id="64" name="Picture 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59" y="749"/>
              <a:ext cx="293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2265" y="660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Cyt </a:t>
              </a:r>
              <a:r>
                <a:rPr lang="en-US" sz="2000" baseline="30000">
                  <a:solidFill>
                    <a:schemeClr val="accent2"/>
                  </a:solidFill>
                  <a:latin typeface="Arial" charset="0"/>
                </a:rPr>
                <a:t>2+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chemeClr val="accent2"/>
                  </a:solidFill>
                  <a:latin typeface="Arial" charset="0"/>
                </a:rPr>
                <a:t>a</a:t>
              </a:r>
              <a:r>
                <a:rPr lang="en-US" sz="2000" i="1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  <a:r>
                <a:rPr lang="en-US" sz="2000" i="1">
                  <a:solidFill>
                    <a:schemeClr val="accent2"/>
                  </a:solidFill>
                  <a:latin typeface="Arial" charset="0"/>
                </a:rPr>
                <a:t> </a:t>
              </a:r>
              <a:endParaRPr lang="en-US" sz="2000" baseline="30000">
                <a:solidFill>
                  <a:schemeClr val="accent2"/>
                </a:solidFill>
                <a:latin typeface="Arial" charset="0"/>
              </a:endParaRPr>
            </a:p>
          </p:txBody>
        </p:sp>
        <p:pic>
          <p:nvPicPr>
            <p:cNvPr id="66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 flipV="1">
              <a:off x="1959" y="769"/>
              <a:ext cx="293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2258" y="1365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Cyt </a:t>
              </a:r>
              <a:r>
                <a:rPr lang="en-US" sz="2000" baseline="30000">
                  <a:latin typeface="Arial" charset="0"/>
                </a:rPr>
                <a:t>3+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a</a:t>
              </a:r>
              <a:r>
                <a:rPr lang="en-US" sz="2000" i="1" baseline="-25000">
                  <a:latin typeface="Arial" charset="0"/>
                </a:rPr>
                <a:t>3</a:t>
              </a:r>
              <a:r>
                <a:rPr lang="en-US" sz="2000" i="1">
                  <a:latin typeface="Arial" charset="0"/>
                </a:rPr>
                <a:t> </a:t>
              </a:r>
              <a:endParaRPr lang="en-US" sz="2000" baseline="30000">
                <a:latin typeface="Arial" charset="0"/>
              </a:endParaRPr>
            </a:p>
          </p:txBody>
        </p:sp>
        <p:pic>
          <p:nvPicPr>
            <p:cNvPr id="68" name="Picture 1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08" y="756"/>
              <a:ext cx="293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1301" y="659"/>
              <a:ext cx="6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Cyt </a:t>
              </a:r>
              <a:r>
                <a:rPr lang="en-US" sz="2000" baseline="30000">
                  <a:latin typeface="Arial" charset="0"/>
                </a:rPr>
                <a:t>3+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a </a:t>
              </a:r>
              <a:endParaRPr lang="en-US" sz="2000" baseline="30000">
                <a:latin typeface="Arial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1309" y="1366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Cyt </a:t>
              </a:r>
              <a:r>
                <a:rPr lang="en-US" sz="2000" baseline="30000">
                  <a:solidFill>
                    <a:schemeClr val="accent2"/>
                  </a:solidFill>
                  <a:latin typeface="Arial" charset="0"/>
                </a:rPr>
                <a:t>2+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chemeClr val="accent2"/>
                  </a:solidFill>
                  <a:latin typeface="Arial" charset="0"/>
                </a:rPr>
                <a:t>a</a:t>
              </a:r>
              <a:r>
                <a:rPr lang="en-US" sz="2000" i="1" baseline="-25000">
                  <a:solidFill>
                    <a:schemeClr val="accent2"/>
                  </a:solidFill>
                  <a:latin typeface="Arial" charset="0"/>
                </a:rPr>
                <a:t> </a:t>
              </a:r>
              <a:endParaRPr lang="en-US" sz="2000" baseline="30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419" y="659"/>
              <a:ext cx="6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Cyt </a:t>
              </a:r>
              <a:r>
                <a:rPr lang="en-US" sz="2000" baseline="30000">
                  <a:solidFill>
                    <a:schemeClr val="accent2"/>
                  </a:solidFill>
                  <a:latin typeface="Arial" charset="0"/>
                </a:rPr>
                <a:t>2+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sz="2000" i="1">
                  <a:solidFill>
                    <a:schemeClr val="accent2"/>
                  </a:solidFill>
                  <a:latin typeface="Arial" charset="0"/>
                </a:rPr>
                <a:t>c </a:t>
              </a:r>
              <a:endParaRPr lang="en-US" sz="2000" baseline="30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396" y="1365"/>
              <a:ext cx="6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Cyt </a:t>
              </a:r>
              <a:r>
                <a:rPr lang="en-US" sz="2000" baseline="30000">
                  <a:latin typeface="Arial" charset="0"/>
                </a:rPr>
                <a:t>3+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c </a:t>
              </a:r>
              <a:endParaRPr lang="en-US" sz="2000" baseline="30000">
                <a:latin typeface="Arial" charset="0"/>
              </a:endParaRPr>
            </a:p>
          </p:txBody>
        </p:sp>
        <p:sp>
          <p:nvSpPr>
            <p:cNvPr id="73" name="Text Box 114"/>
            <p:cNvSpPr txBox="1">
              <a:spLocks noChangeArrowheads="1"/>
            </p:cNvSpPr>
            <p:nvPr/>
          </p:nvSpPr>
          <p:spPr bwMode="auto">
            <a:xfrm>
              <a:off x="3305" y="1356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O </a:t>
              </a:r>
              <a:endParaRPr lang="en-US" sz="2000" baseline="30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74" name="Text Box 115"/>
            <p:cNvSpPr txBox="1">
              <a:spLocks noChangeArrowheads="1"/>
            </p:cNvSpPr>
            <p:nvPr/>
          </p:nvSpPr>
          <p:spPr bwMode="auto">
            <a:xfrm>
              <a:off x="3233" y="644"/>
              <a:ext cx="6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 1/2 O</a:t>
              </a:r>
              <a:r>
                <a:rPr lang="en-US" sz="2000" baseline="-25000">
                  <a:latin typeface="Arial" charset="0"/>
                </a:rPr>
                <a:t>2</a:t>
              </a:r>
              <a:r>
                <a:rPr lang="en-US" sz="2000">
                  <a:latin typeface="Arial" charset="0"/>
                </a:rPr>
                <a:t> </a:t>
              </a:r>
              <a:endParaRPr lang="en-US" sz="2000" baseline="30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Oxidative phosphorylation:  Learning objectives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orient="vert" idx="4294967295"/>
          </p:nvPr>
        </p:nvSpPr>
        <p:spPr>
          <a:xfrm>
            <a:off x="457200" y="1647825"/>
            <a:ext cx="8229600" cy="49434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Define electron transport chain, oxidative phosphorylation, and coupling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Know the locations of the participants of the system/pathways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Predict the flow of electrons under standard state conditions when given a redox half equation and know how to calculate the standard state free energy change given the proper equation and half reactions.  Be able to predict the spontaneity of a reaction given the reduction potential.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List components of the respiratory chain and the electron carrying molecules.  Know the differences between the </a:t>
            </a:r>
            <a:r>
              <a:rPr lang="en-US" sz="2400" dirty="0" err="1" smtClean="0">
                <a:latin typeface="Arial" charset="0"/>
              </a:rPr>
              <a:t>hemes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Outline the pathway of electron transport in mitochondria in terms of the transfer of electrons from the reducing equivalents to oxygen.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Chemiosmotic Coupling Theory</a:t>
            </a:r>
            <a:endParaRPr lang="en-US"/>
          </a:p>
        </p:txBody>
      </p:sp>
      <p:pic>
        <p:nvPicPr>
          <p:cNvPr id="51203" name="Picture 79" descr="mitch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620920"/>
            <a:ext cx="2824163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80"/>
          <p:cNvSpPr txBox="1">
            <a:spLocks noChangeArrowheads="1"/>
          </p:cNvSpPr>
          <p:nvPr/>
        </p:nvSpPr>
        <p:spPr bwMode="auto">
          <a:xfrm>
            <a:off x="3784600" y="1520827"/>
            <a:ext cx="5156200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/>
            <a:r>
              <a:rPr lang="en-US" sz="2200" dirty="0">
                <a:latin typeface="Arial" charset="0"/>
              </a:rPr>
              <a:t>Three elements</a:t>
            </a:r>
            <a:r>
              <a:rPr lang="en-US" sz="2200" dirty="0" smtClean="0">
                <a:latin typeface="Arial" charset="0"/>
              </a:rPr>
              <a:t> for energy transduction:</a:t>
            </a:r>
            <a:endParaRPr lang="en-US" sz="2200" dirty="0">
              <a:latin typeface="Arial" charset="0"/>
            </a:endParaRPr>
          </a:p>
          <a:p>
            <a:pPr marL="292100" indent="-292100"/>
            <a:endParaRPr lang="en-US" sz="2200" dirty="0">
              <a:latin typeface="Arial" charset="0"/>
            </a:endParaRPr>
          </a:p>
          <a:p>
            <a:pPr marL="292100" indent="-292100">
              <a:spcAft>
                <a:spcPct val="40000"/>
              </a:spcAft>
              <a:buFontTx/>
              <a:buChar char="•"/>
            </a:pPr>
            <a:r>
              <a:rPr lang="en-US" sz="2200" dirty="0">
                <a:latin typeface="Arial" charset="0"/>
              </a:rPr>
              <a:t>A cellular membrane</a:t>
            </a:r>
          </a:p>
          <a:p>
            <a:pPr marL="292100" indent="-292100">
              <a:spcAft>
                <a:spcPct val="40000"/>
              </a:spcAft>
              <a:buFontTx/>
              <a:buChar char="•"/>
            </a:pPr>
            <a:r>
              <a:rPr lang="en-US" sz="2200" dirty="0" err="1">
                <a:latin typeface="Arial" charset="0"/>
              </a:rPr>
              <a:t>Exergonic</a:t>
            </a:r>
            <a:r>
              <a:rPr lang="en-US" sz="2200" dirty="0">
                <a:latin typeface="Arial" charset="0"/>
              </a:rPr>
              <a:t> electron transport generates a proton gradient across a membrane</a:t>
            </a:r>
          </a:p>
          <a:p>
            <a:pPr marL="292100" indent="-292100">
              <a:spcAft>
                <a:spcPct val="40000"/>
              </a:spcAft>
              <a:buFontTx/>
              <a:buChar char="•"/>
            </a:pPr>
            <a:r>
              <a:rPr lang="en-US" sz="2200" dirty="0">
                <a:latin typeface="Arial" charset="0"/>
              </a:rPr>
              <a:t>Proton gradient furnishes energy for</a:t>
            </a:r>
            <a:r>
              <a:rPr lang="en-US" sz="2200" dirty="0" smtClean="0">
                <a:latin typeface="Arial" charset="0"/>
              </a:rPr>
              <a:t> ATP production by </a:t>
            </a:r>
            <a:r>
              <a:rPr lang="en-US" sz="2200" dirty="0">
                <a:latin typeface="Arial" charset="0"/>
              </a:rPr>
              <a:t>ATP synthase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7812" y="5614583"/>
            <a:ext cx="35067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92100" indent="-292100" algn="ctr">
              <a:spcAft>
                <a:spcPct val="40000"/>
              </a:spcAft>
            </a:pPr>
            <a:r>
              <a:rPr lang="en-US" sz="2200" b="1" dirty="0" smtClean="0">
                <a:latin typeface="Arial" charset="0"/>
              </a:rPr>
              <a:t>Peter D. Mitchell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7927975" y="1217778"/>
            <a:ext cx="585788" cy="4081462"/>
            <a:chOff x="4994" y="509"/>
            <a:chExt cx="369" cy="2571"/>
          </a:xfrm>
        </p:grpSpPr>
        <p:sp>
          <p:nvSpPr>
            <p:cNvPr id="49230" name="AutoShape 112"/>
            <p:cNvSpPr>
              <a:spLocks noChangeArrowheads="1"/>
            </p:cNvSpPr>
            <p:nvPr/>
          </p:nvSpPr>
          <p:spPr bwMode="auto">
            <a:xfrm>
              <a:off x="4994" y="509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31" name="Text Box 113"/>
            <p:cNvSpPr txBox="1">
              <a:spLocks noChangeArrowheads="1"/>
            </p:cNvSpPr>
            <p:nvPr/>
          </p:nvSpPr>
          <p:spPr bwMode="auto">
            <a:xfrm>
              <a:off x="5034" y="899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1408113" y="2076615"/>
            <a:ext cx="5199062" cy="4094163"/>
            <a:chOff x="887" y="1050"/>
            <a:chExt cx="3275" cy="2579"/>
          </a:xfrm>
        </p:grpSpPr>
        <p:sp>
          <p:nvSpPr>
            <p:cNvPr id="49224" name="AutoShape 105"/>
            <p:cNvSpPr>
              <a:spLocks noChangeArrowheads="1"/>
            </p:cNvSpPr>
            <p:nvPr/>
          </p:nvSpPr>
          <p:spPr bwMode="auto">
            <a:xfrm flipV="1">
              <a:off x="3796" y="1058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5" name="AutoShape 77"/>
            <p:cNvSpPr>
              <a:spLocks noChangeArrowheads="1"/>
            </p:cNvSpPr>
            <p:nvPr/>
          </p:nvSpPr>
          <p:spPr bwMode="auto">
            <a:xfrm flipV="1">
              <a:off x="2306" y="1056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6" name="AutoShape 75"/>
            <p:cNvSpPr>
              <a:spLocks noChangeArrowheads="1"/>
            </p:cNvSpPr>
            <p:nvPr/>
          </p:nvSpPr>
          <p:spPr bwMode="auto">
            <a:xfrm flipV="1">
              <a:off x="887" y="1050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49227" name="Text Box 107"/>
            <p:cNvSpPr txBox="1">
              <a:spLocks noChangeArrowheads="1"/>
            </p:cNvSpPr>
            <p:nvPr/>
          </p:nvSpPr>
          <p:spPr bwMode="auto">
            <a:xfrm>
              <a:off x="916" y="298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  <p:sp>
          <p:nvSpPr>
            <p:cNvPr id="49228" name="Text Box 108"/>
            <p:cNvSpPr txBox="1">
              <a:spLocks noChangeArrowheads="1"/>
            </p:cNvSpPr>
            <p:nvPr/>
          </p:nvSpPr>
          <p:spPr bwMode="auto">
            <a:xfrm>
              <a:off x="2348" y="2990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  <p:sp>
          <p:nvSpPr>
            <p:cNvPr id="49229" name="Text Box 109"/>
            <p:cNvSpPr txBox="1">
              <a:spLocks noChangeArrowheads="1"/>
            </p:cNvSpPr>
            <p:nvPr/>
          </p:nvSpPr>
          <p:spPr bwMode="auto">
            <a:xfrm>
              <a:off x="3833" y="2998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</p:grpSp>
      <p:pic>
        <p:nvPicPr>
          <p:cNvPr id="49156" name="Picture 8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640513" y="3584740"/>
            <a:ext cx="10906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3" y="95225"/>
            <a:ext cx="86868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Oxidative phosphorylation is indirectly coupled to electron transfer chain</a:t>
            </a:r>
            <a:endParaRPr lang="en-US" sz="3600" dirty="0"/>
          </a:p>
        </p:txBody>
      </p:sp>
      <p:sp>
        <p:nvSpPr>
          <p:cNvPr id="49158" name="Freeform 74"/>
          <p:cNvSpPr>
            <a:spLocks/>
          </p:cNvSpPr>
          <p:nvPr/>
        </p:nvSpPr>
        <p:spPr bwMode="auto">
          <a:xfrm rot="16200000" flipH="1">
            <a:off x="4846637" y="4291178"/>
            <a:ext cx="974725" cy="819150"/>
          </a:xfrm>
          <a:custGeom>
            <a:avLst/>
            <a:gdLst>
              <a:gd name="T0" fmla="*/ 197 w 901"/>
              <a:gd name="T1" fmla="*/ 44 h 948"/>
              <a:gd name="T2" fmla="*/ 21 w 901"/>
              <a:gd name="T3" fmla="*/ 420 h 948"/>
              <a:gd name="T4" fmla="*/ 69 w 901"/>
              <a:gd name="T5" fmla="*/ 716 h 948"/>
              <a:gd name="T6" fmla="*/ 325 w 901"/>
              <a:gd name="T7" fmla="*/ 916 h 948"/>
              <a:gd name="T8" fmla="*/ 701 w 901"/>
              <a:gd name="T9" fmla="*/ 900 h 948"/>
              <a:gd name="T10" fmla="*/ 877 w 901"/>
              <a:gd name="T11" fmla="*/ 628 h 948"/>
              <a:gd name="T12" fmla="*/ 773 w 901"/>
              <a:gd name="T13" fmla="*/ 500 h 948"/>
              <a:gd name="T14" fmla="*/ 869 w 901"/>
              <a:gd name="T15" fmla="*/ 388 h 948"/>
              <a:gd name="T16" fmla="*/ 581 w 901"/>
              <a:gd name="T17" fmla="*/ 116 h 948"/>
              <a:gd name="T18" fmla="*/ 365 w 901"/>
              <a:gd name="T19" fmla="*/ 172 h 948"/>
              <a:gd name="T20" fmla="*/ 189 w 901"/>
              <a:gd name="T21" fmla="*/ 156 h 948"/>
              <a:gd name="T22" fmla="*/ 197 w 901"/>
              <a:gd name="T23" fmla="*/ 44 h 9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1"/>
              <a:gd name="T37" fmla="*/ 0 h 948"/>
              <a:gd name="T38" fmla="*/ 901 w 901"/>
              <a:gd name="T39" fmla="*/ 948 h 9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1" h="948">
                <a:moveTo>
                  <a:pt x="197" y="44"/>
                </a:moveTo>
                <a:cubicBezTo>
                  <a:pt x="169" y="88"/>
                  <a:pt x="42" y="308"/>
                  <a:pt x="21" y="420"/>
                </a:cubicBezTo>
                <a:cubicBezTo>
                  <a:pt x="0" y="532"/>
                  <a:pt x="18" y="633"/>
                  <a:pt x="69" y="716"/>
                </a:cubicBezTo>
                <a:cubicBezTo>
                  <a:pt x="120" y="799"/>
                  <a:pt x="220" y="885"/>
                  <a:pt x="325" y="916"/>
                </a:cubicBezTo>
                <a:cubicBezTo>
                  <a:pt x="430" y="947"/>
                  <a:pt x="609" y="948"/>
                  <a:pt x="701" y="900"/>
                </a:cubicBezTo>
                <a:cubicBezTo>
                  <a:pt x="793" y="852"/>
                  <a:pt x="865" y="695"/>
                  <a:pt x="877" y="628"/>
                </a:cubicBezTo>
                <a:cubicBezTo>
                  <a:pt x="889" y="561"/>
                  <a:pt x="774" y="540"/>
                  <a:pt x="773" y="500"/>
                </a:cubicBezTo>
                <a:cubicBezTo>
                  <a:pt x="772" y="460"/>
                  <a:pt x="901" y="452"/>
                  <a:pt x="869" y="388"/>
                </a:cubicBezTo>
                <a:cubicBezTo>
                  <a:pt x="837" y="324"/>
                  <a:pt x="665" y="152"/>
                  <a:pt x="581" y="116"/>
                </a:cubicBezTo>
                <a:cubicBezTo>
                  <a:pt x="497" y="80"/>
                  <a:pt x="430" y="165"/>
                  <a:pt x="365" y="172"/>
                </a:cubicBezTo>
                <a:cubicBezTo>
                  <a:pt x="300" y="179"/>
                  <a:pt x="221" y="175"/>
                  <a:pt x="189" y="156"/>
                </a:cubicBezTo>
                <a:cubicBezTo>
                  <a:pt x="157" y="137"/>
                  <a:pt x="225" y="0"/>
                  <a:pt x="197" y="44"/>
                </a:cubicBezTo>
                <a:close/>
              </a:path>
            </a:pathLst>
          </a:custGeom>
          <a:solidFill>
            <a:srgbClr val="4DAF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9" name="Picture 7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13263" y="3599028"/>
            <a:ext cx="10890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177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Freeform 47"/>
          <p:cNvSpPr>
            <a:spLocks/>
          </p:cNvSpPr>
          <p:nvPr/>
        </p:nvSpPr>
        <p:spPr bwMode="auto">
          <a:xfrm>
            <a:off x="3213100" y="2708440"/>
            <a:ext cx="912813" cy="1951038"/>
          </a:xfrm>
          <a:custGeom>
            <a:avLst/>
            <a:gdLst>
              <a:gd name="T0" fmla="*/ 71 w 1327"/>
              <a:gd name="T1" fmla="*/ 492 h 2271"/>
              <a:gd name="T2" fmla="*/ 119 w 1327"/>
              <a:gd name="T3" fmla="*/ 1116 h 2271"/>
              <a:gd name="T4" fmla="*/ 111 w 1327"/>
              <a:gd name="T5" fmla="*/ 1396 h 2271"/>
              <a:gd name="T6" fmla="*/ 15 w 1327"/>
              <a:gd name="T7" fmla="*/ 1668 h 2271"/>
              <a:gd name="T8" fmla="*/ 199 w 1327"/>
              <a:gd name="T9" fmla="*/ 2060 h 2271"/>
              <a:gd name="T10" fmla="*/ 391 w 1327"/>
              <a:gd name="T11" fmla="*/ 2252 h 2271"/>
              <a:gd name="T12" fmla="*/ 783 w 1327"/>
              <a:gd name="T13" fmla="*/ 2172 h 2271"/>
              <a:gd name="T14" fmla="*/ 1119 w 1327"/>
              <a:gd name="T15" fmla="*/ 1788 h 2271"/>
              <a:gd name="T16" fmla="*/ 1303 w 1327"/>
              <a:gd name="T17" fmla="*/ 1364 h 2271"/>
              <a:gd name="T18" fmla="*/ 1263 w 1327"/>
              <a:gd name="T19" fmla="*/ 652 h 2271"/>
              <a:gd name="T20" fmla="*/ 1263 w 1327"/>
              <a:gd name="T21" fmla="*/ 276 h 2271"/>
              <a:gd name="T22" fmla="*/ 903 w 1327"/>
              <a:gd name="T23" fmla="*/ 156 h 2271"/>
              <a:gd name="T24" fmla="*/ 567 w 1327"/>
              <a:gd name="T25" fmla="*/ 68 h 2271"/>
              <a:gd name="T26" fmla="*/ 431 w 1327"/>
              <a:gd name="T27" fmla="*/ 4 h 2271"/>
              <a:gd name="T28" fmla="*/ 199 w 1327"/>
              <a:gd name="T29" fmla="*/ 92 h 2271"/>
              <a:gd name="T30" fmla="*/ 175 w 1327"/>
              <a:gd name="T31" fmla="*/ 300 h 2271"/>
              <a:gd name="T32" fmla="*/ 71 w 1327"/>
              <a:gd name="T33" fmla="*/ 492 h 2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7"/>
              <a:gd name="T52" fmla="*/ 0 h 2271"/>
              <a:gd name="T53" fmla="*/ 1327 w 1327"/>
              <a:gd name="T54" fmla="*/ 2271 h 22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7" h="2271">
                <a:moveTo>
                  <a:pt x="71" y="492"/>
                </a:moveTo>
                <a:cubicBezTo>
                  <a:pt x="62" y="628"/>
                  <a:pt x="112" y="965"/>
                  <a:pt x="119" y="1116"/>
                </a:cubicBezTo>
                <a:cubicBezTo>
                  <a:pt x="126" y="1267"/>
                  <a:pt x="128" y="1304"/>
                  <a:pt x="111" y="1396"/>
                </a:cubicBezTo>
                <a:cubicBezTo>
                  <a:pt x="94" y="1488"/>
                  <a:pt x="0" y="1557"/>
                  <a:pt x="15" y="1668"/>
                </a:cubicBezTo>
                <a:cubicBezTo>
                  <a:pt x="30" y="1779"/>
                  <a:pt x="136" y="1963"/>
                  <a:pt x="199" y="2060"/>
                </a:cubicBezTo>
                <a:cubicBezTo>
                  <a:pt x="262" y="2157"/>
                  <a:pt x="294" y="2233"/>
                  <a:pt x="391" y="2252"/>
                </a:cubicBezTo>
                <a:cubicBezTo>
                  <a:pt x="488" y="2271"/>
                  <a:pt x="662" y="2249"/>
                  <a:pt x="783" y="2172"/>
                </a:cubicBezTo>
                <a:cubicBezTo>
                  <a:pt x="904" y="2095"/>
                  <a:pt x="1032" y="1923"/>
                  <a:pt x="1119" y="1788"/>
                </a:cubicBezTo>
                <a:cubicBezTo>
                  <a:pt x="1206" y="1653"/>
                  <a:pt x="1279" y="1553"/>
                  <a:pt x="1303" y="1364"/>
                </a:cubicBezTo>
                <a:cubicBezTo>
                  <a:pt x="1327" y="1175"/>
                  <a:pt x="1270" y="833"/>
                  <a:pt x="1263" y="652"/>
                </a:cubicBezTo>
                <a:cubicBezTo>
                  <a:pt x="1256" y="471"/>
                  <a:pt x="1323" y="359"/>
                  <a:pt x="1263" y="276"/>
                </a:cubicBezTo>
                <a:cubicBezTo>
                  <a:pt x="1203" y="193"/>
                  <a:pt x="1019" y="191"/>
                  <a:pt x="903" y="156"/>
                </a:cubicBezTo>
                <a:cubicBezTo>
                  <a:pt x="787" y="121"/>
                  <a:pt x="646" y="93"/>
                  <a:pt x="567" y="68"/>
                </a:cubicBezTo>
                <a:cubicBezTo>
                  <a:pt x="488" y="43"/>
                  <a:pt x="492" y="0"/>
                  <a:pt x="431" y="4"/>
                </a:cubicBezTo>
                <a:cubicBezTo>
                  <a:pt x="370" y="8"/>
                  <a:pt x="242" y="43"/>
                  <a:pt x="199" y="92"/>
                </a:cubicBezTo>
                <a:cubicBezTo>
                  <a:pt x="156" y="141"/>
                  <a:pt x="195" y="233"/>
                  <a:pt x="175" y="300"/>
                </a:cubicBezTo>
                <a:cubicBezTo>
                  <a:pt x="155" y="367"/>
                  <a:pt x="80" y="356"/>
                  <a:pt x="71" y="492"/>
                </a:cubicBezTo>
                <a:close/>
              </a:path>
            </a:pathLst>
          </a:custGeom>
          <a:solidFill>
            <a:srgbClr val="AFEFB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Freeform 53"/>
          <p:cNvSpPr>
            <a:spLocks/>
          </p:cNvSpPr>
          <p:nvPr/>
        </p:nvSpPr>
        <p:spPr bwMode="auto">
          <a:xfrm>
            <a:off x="3914775" y="2819565"/>
            <a:ext cx="833438" cy="1622425"/>
          </a:xfrm>
          <a:custGeom>
            <a:avLst/>
            <a:gdLst>
              <a:gd name="T0" fmla="*/ 239 w 1059"/>
              <a:gd name="T1" fmla="*/ 332 h 1769"/>
              <a:gd name="T2" fmla="*/ 495 w 1059"/>
              <a:gd name="T3" fmla="*/ 36 h 1769"/>
              <a:gd name="T4" fmla="*/ 583 w 1059"/>
              <a:gd name="T5" fmla="*/ 116 h 1769"/>
              <a:gd name="T6" fmla="*/ 663 w 1059"/>
              <a:gd name="T7" fmla="*/ 500 h 1769"/>
              <a:gd name="T8" fmla="*/ 943 w 1059"/>
              <a:gd name="T9" fmla="*/ 676 h 1769"/>
              <a:gd name="T10" fmla="*/ 1047 w 1059"/>
              <a:gd name="T11" fmla="*/ 812 h 1769"/>
              <a:gd name="T12" fmla="*/ 1015 w 1059"/>
              <a:gd name="T13" fmla="*/ 1220 h 1769"/>
              <a:gd name="T14" fmla="*/ 983 w 1059"/>
              <a:gd name="T15" fmla="*/ 1468 h 1769"/>
              <a:gd name="T16" fmla="*/ 943 w 1059"/>
              <a:gd name="T17" fmla="*/ 1708 h 1769"/>
              <a:gd name="T18" fmla="*/ 615 w 1059"/>
              <a:gd name="T19" fmla="*/ 1748 h 1769"/>
              <a:gd name="T20" fmla="*/ 287 w 1059"/>
              <a:gd name="T21" fmla="*/ 1580 h 1769"/>
              <a:gd name="T22" fmla="*/ 39 w 1059"/>
              <a:gd name="T23" fmla="*/ 1580 h 1769"/>
              <a:gd name="T24" fmla="*/ 55 w 1059"/>
              <a:gd name="T25" fmla="*/ 1308 h 1769"/>
              <a:gd name="T26" fmla="*/ 239 w 1059"/>
              <a:gd name="T27" fmla="*/ 332 h 17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9"/>
              <a:gd name="T43" fmla="*/ 0 h 1769"/>
              <a:gd name="T44" fmla="*/ 1059 w 1059"/>
              <a:gd name="T45" fmla="*/ 1769 h 17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9" h="1769">
                <a:moveTo>
                  <a:pt x="239" y="332"/>
                </a:moveTo>
                <a:cubicBezTo>
                  <a:pt x="312" y="120"/>
                  <a:pt x="438" y="72"/>
                  <a:pt x="495" y="36"/>
                </a:cubicBezTo>
                <a:cubicBezTo>
                  <a:pt x="552" y="0"/>
                  <a:pt x="555" y="39"/>
                  <a:pt x="583" y="116"/>
                </a:cubicBezTo>
                <a:cubicBezTo>
                  <a:pt x="611" y="193"/>
                  <a:pt x="603" y="407"/>
                  <a:pt x="663" y="500"/>
                </a:cubicBezTo>
                <a:cubicBezTo>
                  <a:pt x="723" y="593"/>
                  <a:pt x="879" y="624"/>
                  <a:pt x="943" y="676"/>
                </a:cubicBezTo>
                <a:cubicBezTo>
                  <a:pt x="1007" y="728"/>
                  <a:pt x="1035" y="721"/>
                  <a:pt x="1047" y="812"/>
                </a:cubicBezTo>
                <a:cubicBezTo>
                  <a:pt x="1059" y="903"/>
                  <a:pt x="1026" y="1111"/>
                  <a:pt x="1015" y="1220"/>
                </a:cubicBezTo>
                <a:cubicBezTo>
                  <a:pt x="1004" y="1329"/>
                  <a:pt x="995" y="1387"/>
                  <a:pt x="983" y="1468"/>
                </a:cubicBezTo>
                <a:cubicBezTo>
                  <a:pt x="971" y="1549"/>
                  <a:pt x="1004" y="1661"/>
                  <a:pt x="943" y="1708"/>
                </a:cubicBezTo>
                <a:cubicBezTo>
                  <a:pt x="882" y="1755"/>
                  <a:pt x="724" y="1769"/>
                  <a:pt x="615" y="1748"/>
                </a:cubicBezTo>
                <a:cubicBezTo>
                  <a:pt x="506" y="1727"/>
                  <a:pt x="383" y="1608"/>
                  <a:pt x="287" y="1580"/>
                </a:cubicBezTo>
                <a:cubicBezTo>
                  <a:pt x="191" y="1552"/>
                  <a:pt x="78" y="1625"/>
                  <a:pt x="39" y="1580"/>
                </a:cubicBezTo>
                <a:cubicBezTo>
                  <a:pt x="0" y="1535"/>
                  <a:pt x="20" y="1515"/>
                  <a:pt x="55" y="1308"/>
                </a:cubicBezTo>
                <a:cubicBezTo>
                  <a:pt x="90" y="1101"/>
                  <a:pt x="166" y="544"/>
                  <a:pt x="239" y="33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Freeform 54"/>
          <p:cNvSpPr>
            <a:spLocks/>
          </p:cNvSpPr>
          <p:nvPr/>
        </p:nvSpPr>
        <p:spPr bwMode="auto">
          <a:xfrm>
            <a:off x="3495675" y="3686340"/>
            <a:ext cx="836613" cy="960438"/>
          </a:xfrm>
          <a:custGeom>
            <a:avLst/>
            <a:gdLst>
              <a:gd name="T0" fmla="*/ 125 w 946"/>
              <a:gd name="T1" fmla="*/ 200 h 1047"/>
              <a:gd name="T2" fmla="*/ 61 w 946"/>
              <a:gd name="T3" fmla="*/ 656 h 1047"/>
              <a:gd name="T4" fmla="*/ 29 w 946"/>
              <a:gd name="T5" fmla="*/ 880 h 1047"/>
              <a:gd name="T6" fmla="*/ 237 w 946"/>
              <a:gd name="T7" fmla="*/ 1032 h 1047"/>
              <a:gd name="T8" fmla="*/ 637 w 946"/>
              <a:gd name="T9" fmla="*/ 968 h 1047"/>
              <a:gd name="T10" fmla="*/ 901 w 946"/>
              <a:gd name="T11" fmla="*/ 1008 h 1047"/>
              <a:gd name="T12" fmla="*/ 909 w 946"/>
              <a:gd name="T13" fmla="*/ 752 h 1047"/>
              <a:gd name="T14" fmla="*/ 773 w 946"/>
              <a:gd name="T15" fmla="*/ 544 h 1047"/>
              <a:gd name="T16" fmla="*/ 773 w 946"/>
              <a:gd name="T17" fmla="*/ 304 h 1047"/>
              <a:gd name="T18" fmla="*/ 821 w 946"/>
              <a:gd name="T19" fmla="*/ 48 h 1047"/>
              <a:gd name="T20" fmla="*/ 725 w 946"/>
              <a:gd name="T21" fmla="*/ 16 h 1047"/>
              <a:gd name="T22" fmla="*/ 589 w 946"/>
              <a:gd name="T23" fmla="*/ 112 h 1047"/>
              <a:gd name="T24" fmla="*/ 517 w 946"/>
              <a:gd name="T25" fmla="*/ 312 h 1047"/>
              <a:gd name="T26" fmla="*/ 341 w 946"/>
              <a:gd name="T27" fmla="*/ 184 h 1047"/>
              <a:gd name="T28" fmla="*/ 181 w 946"/>
              <a:gd name="T29" fmla="*/ 160 h 1047"/>
              <a:gd name="T30" fmla="*/ 125 w 946"/>
              <a:gd name="T31" fmla="*/ 200 h 10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6"/>
              <a:gd name="T49" fmla="*/ 0 h 1047"/>
              <a:gd name="T50" fmla="*/ 946 w 946"/>
              <a:gd name="T51" fmla="*/ 1047 h 10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6" h="1047">
                <a:moveTo>
                  <a:pt x="125" y="200"/>
                </a:moveTo>
                <a:cubicBezTo>
                  <a:pt x="105" y="283"/>
                  <a:pt x="77" y="543"/>
                  <a:pt x="61" y="656"/>
                </a:cubicBezTo>
                <a:cubicBezTo>
                  <a:pt x="45" y="769"/>
                  <a:pt x="0" y="817"/>
                  <a:pt x="29" y="880"/>
                </a:cubicBezTo>
                <a:cubicBezTo>
                  <a:pt x="58" y="943"/>
                  <a:pt x="136" y="1017"/>
                  <a:pt x="237" y="1032"/>
                </a:cubicBezTo>
                <a:cubicBezTo>
                  <a:pt x="338" y="1047"/>
                  <a:pt x="526" y="972"/>
                  <a:pt x="637" y="968"/>
                </a:cubicBezTo>
                <a:cubicBezTo>
                  <a:pt x="748" y="964"/>
                  <a:pt x="856" y="1044"/>
                  <a:pt x="901" y="1008"/>
                </a:cubicBezTo>
                <a:cubicBezTo>
                  <a:pt x="946" y="972"/>
                  <a:pt x="930" y="829"/>
                  <a:pt x="909" y="752"/>
                </a:cubicBezTo>
                <a:cubicBezTo>
                  <a:pt x="888" y="675"/>
                  <a:pt x="796" y="619"/>
                  <a:pt x="773" y="544"/>
                </a:cubicBezTo>
                <a:cubicBezTo>
                  <a:pt x="750" y="469"/>
                  <a:pt x="765" y="387"/>
                  <a:pt x="773" y="304"/>
                </a:cubicBezTo>
                <a:cubicBezTo>
                  <a:pt x="781" y="221"/>
                  <a:pt x="829" y="96"/>
                  <a:pt x="821" y="48"/>
                </a:cubicBezTo>
                <a:cubicBezTo>
                  <a:pt x="813" y="0"/>
                  <a:pt x="763" y="5"/>
                  <a:pt x="725" y="16"/>
                </a:cubicBezTo>
                <a:cubicBezTo>
                  <a:pt x="687" y="27"/>
                  <a:pt x="624" y="63"/>
                  <a:pt x="589" y="112"/>
                </a:cubicBezTo>
                <a:cubicBezTo>
                  <a:pt x="554" y="161"/>
                  <a:pt x="558" y="300"/>
                  <a:pt x="517" y="312"/>
                </a:cubicBezTo>
                <a:cubicBezTo>
                  <a:pt x="476" y="324"/>
                  <a:pt x="397" y="209"/>
                  <a:pt x="341" y="184"/>
                </a:cubicBezTo>
                <a:cubicBezTo>
                  <a:pt x="285" y="159"/>
                  <a:pt x="217" y="159"/>
                  <a:pt x="181" y="160"/>
                </a:cubicBezTo>
                <a:cubicBezTo>
                  <a:pt x="145" y="161"/>
                  <a:pt x="145" y="117"/>
                  <a:pt x="125" y="200"/>
                </a:cubicBezTo>
                <a:close/>
              </a:path>
            </a:pathLst>
          </a:custGeom>
          <a:solidFill>
            <a:srgbClr val="FFD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56"/>
          <p:cNvSpPr txBox="1">
            <a:spLocks noChangeArrowheads="1"/>
          </p:cNvSpPr>
          <p:nvPr/>
        </p:nvSpPr>
        <p:spPr bwMode="auto">
          <a:xfrm>
            <a:off x="3281363" y="313547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49165" name="Text Box 57"/>
          <p:cNvSpPr txBox="1">
            <a:spLocks noChangeArrowheads="1"/>
          </p:cNvSpPr>
          <p:nvPr/>
        </p:nvSpPr>
        <p:spPr bwMode="auto">
          <a:xfrm>
            <a:off x="3649663" y="34291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L</a:t>
            </a:r>
            <a:endParaRPr lang="en-US" sz="1400">
              <a:latin typeface="Arial" charset="0"/>
            </a:endParaRPr>
          </a:p>
        </p:txBody>
      </p:sp>
      <p:sp>
        <p:nvSpPr>
          <p:cNvPr id="49166" name="AutoShape 58"/>
          <p:cNvSpPr>
            <a:spLocks noChangeArrowheads="1"/>
          </p:cNvSpPr>
          <p:nvPr/>
        </p:nvSpPr>
        <p:spPr bwMode="auto">
          <a:xfrm rot="-4091763">
            <a:off x="3556795" y="3466471"/>
            <a:ext cx="125412" cy="155575"/>
          </a:xfrm>
          <a:prstGeom prst="downArrow">
            <a:avLst>
              <a:gd name="adj1" fmla="val 50000"/>
              <a:gd name="adj2" fmla="val 3101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7" name="Text Box 59"/>
          <p:cNvSpPr txBox="1">
            <a:spLocks noChangeArrowheads="1"/>
          </p:cNvSpPr>
          <p:nvPr/>
        </p:nvSpPr>
        <p:spPr bwMode="auto">
          <a:xfrm>
            <a:off x="3524250" y="4226090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2Fe-2S</a:t>
            </a:r>
          </a:p>
        </p:txBody>
      </p:sp>
      <p:sp>
        <p:nvSpPr>
          <p:cNvPr id="49168" name="AutoShape 60"/>
          <p:cNvSpPr>
            <a:spLocks noChangeArrowheads="1"/>
          </p:cNvSpPr>
          <p:nvPr/>
        </p:nvSpPr>
        <p:spPr bwMode="auto">
          <a:xfrm rot="-888366">
            <a:off x="3816350" y="3765715"/>
            <a:ext cx="111125" cy="473075"/>
          </a:xfrm>
          <a:prstGeom prst="downArrow">
            <a:avLst>
              <a:gd name="adj1" fmla="val 50000"/>
              <a:gd name="adj2" fmla="val 106429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9" name="AutoShape 61"/>
          <p:cNvSpPr>
            <a:spLocks noChangeArrowheads="1"/>
          </p:cNvSpPr>
          <p:nvPr/>
        </p:nvSpPr>
        <p:spPr bwMode="auto">
          <a:xfrm rot="-8648376">
            <a:off x="4203700" y="3980028"/>
            <a:ext cx="128588" cy="282575"/>
          </a:xfrm>
          <a:prstGeom prst="downArrow">
            <a:avLst>
              <a:gd name="adj1" fmla="val 50000"/>
              <a:gd name="adj2" fmla="val 5493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70" name="Text Box 62"/>
          <p:cNvSpPr txBox="1">
            <a:spLocks noChangeArrowheads="1"/>
          </p:cNvSpPr>
          <p:nvPr/>
        </p:nvSpPr>
        <p:spPr bwMode="auto">
          <a:xfrm>
            <a:off x="4262438" y="379905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r>
              <a:rPr lang="en-US" sz="1400" baseline="-25000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49171" name="AutoShape 63"/>
          <p:cNvSpPr>
            <a:spLocks noChangeArrowheads="1"/>
          </p:cNvSpPr>
          <p:nvPr/>
        </p:nvSpPr>
        <p:spPr bwMode="auto">
          <a:xfrm rot="18516320" flipH="1">
            <a:off x="4788693" y="3964947"/>
            <a:ext cx="157163" cy="831850"/>
          </a:xfrm>
          <a:prstGeom prst="downArrow">
            <a:avLst>
              <a:gd name="adj1" fmla="val 50000"/>
              <a:gd name="adj2" fmla="val 13232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172" name="Text Box 64"/>
          <p:cNvSpPr txBox="1">
            <a:spLocks noChangeArrowheads="1"/>
          </p:cNvSpPr>
          <p:nvPr/>
        </p:nvSpPr>
        <p:spPr bwMode="auto">
          <a:xfrm>
            <a:off x="3300413" y="289417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b</a:t>
            </a:r>
            <a:endParaRPr lang="en-US" sz="1400" b="1">
              <a:latin typeface="Arial" charset="0"/>
            </a:endParaRPr>
          </a:p>
        </p:txBody>
      </p:sp>
      <p:sp>
        <p:nvSpPr>
          <p:cNvPr id="49173" name="Text Box 65"/>
          <p:cNvSpPr txBox="1">
            <a:spLocks noChangeArrowheads="1"/>
          </p:cNvSpPr>
          <p:nvPr/>
        </p:nvSpPr>
        <p:spPr bwMode="auto">
          <a:xfrm>
            <a:off x="3984625" y="3386303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c</a:t>
            </a:r>
            <a:r>
              <a:rPr lang="en-US" sz="1400" b="1" i="1" baseline="-25000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49174" name="Text Box 67"/>
          <p:cNvSpPr txBox="1">
            <a:spLocks noChangeArrowheads="1"/>
          </p:cNvSpPr>
          <p:nvPr/>
        </p:nvSpPr>
        <p:spPr bwMode="auto">
          <a:xfrm>
            <a:off x="4987925" y="461979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Cyto </a:t>
            </a: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c</a:t>
            </a: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75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365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Freeform 18"/>
          <p:cNvSpPr>
            <a:spLocks/>
          </p:cNvSpPr>
          <p:nvPr/>
        </p:nvSpPr>
        <p:spPr bwMode="auto">
          <a:xfrm>
            <a:off x="946150" y="2629065"/>
            <a:ext cx="839788" cy="1644650"/>
          </a:xfrm>
          <a:custGeom>
            <a:avLst/>
            <a:gdLst>
              <a:gd name="T0" fmla="*/ 469 w 1049"/>
              <a:gd name="T1" fmla="*/ 107 h 1764"/>
              <a:gd name="T2" fmla="*/ 69 w 1049"/>
              <a:gd name="T3" fmla="*/ 315 h 1764"/>
              <a:gd name="T4" fmla="*/ 53 w 1049"/>
              <a:gd name="T5" fmla="*/ 659 h 1764"/>
              <a:gd name="T6" fmla="*/ 61 w 1049"/>
              <a:gd name="T7" fmla="*/ 899 h 1764"/>
              <a:gd name="T8" fmla="*/ 141 w 1049"/>
              <a:gd name="T9" fmla="*/ 1123 h 1764"/>
              <a:gd name="T10" fmla="*/ 141 w 1049"/>
              <a:gd name="T11" fmla="*/ 1411 h 1764"/>
              <a:gd name="T12" fmla="*/ 133 w 1049"/>
              <a:gd name="T13" fmla="*/ 1731 h 1764"/>
              <a:gd name="T14" fmla="*/ 301 w 1049"/>
              <a:gd name="T15" fmla="*/ 1611 h 1764"/>
              <a:gd name="T16" fmla="*/ 533 w 1049"/>
              <a:gd name="T17" fmla="*/ 1539 h 1764"/>
              <a:gd name="T18" fmla="*/ 533 w 1049"/>
              <a:gd name="T19" fmla="*/ 1211 h 1764"/>
              <a:gd name="T20" fmla="*/ 765 w 1049"/>
              <a:gd name="T21" fmla="*/ 995 h 1764"/>
              <a:gd name="T22" fmla="*/ 957 w 1049"/>
              <a:gd name="T23" fmla="*/ 891 h 1764"/>
              <a:gd name="T24" fmla="*/ 1037 w 1049"/>
              <a:gd name="T25" fmla="*/ 747 h 1764"/>
              <a:gd name="T26" fmla="*/ 885 w 1049"/>
              <a:gd name="T27" fmla="*/ 531 h 1764"/>
              <a:gd name="T28" fmla="*/ 637 w 1049"/>
              <a:gd name="T29" fmla="*/ 547 h 1764"/>
              <a:gd name="T30" fmla="*/ 621 w 1049"/>
              <a:gd name="T31" fmla="*/ 411 h 1764"/>
              <a:gd name="T32" fmla="*/ 757 w 1049"/>
              <a:gd name="T33" fmla="*/ 307 h 1764"/>
              <a:gd name="T34" fmla="*/ 949 w 1049"/>
              <a:gd name="T35" fmla="*/ 203 h 1764"/>
              <a:gd name="T36" fmla="*/ 749 w 1049"/>
              <a:gd name="T37" fmla="*/ 19 h 1764"/>
              <a:gd name="T38" fmla="*/ 469 w 1049"/>
              <a:gd name="T39" fmla="*/ 107 h 17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9"/>
              <a:gd name="T61" fmla="*/ 0 h 1764"/>
              <a:gd name="T62" fmla="*/ 1049 w 1049"/>
              <a:gd name="T63" fmla="*/ 1764 h 17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9" h="1764">
                <a:moveTo>
                  <a:pt x="469" y="107"/>
                </a:moveTo>
                <a:cubicBezTo>
                  <a:pt x="356" y="156"/>
                  <a:pt x="138" y="223"/>
                  <a:pt x="69" y="315"/>
                </a:cubicBezTo>
                <a:cubicBezTo>
                  <a:pt x="0" y="407"/>
                  <a:pt x="54" y="562"/>
                  <a:pt x="53" y="659"/>
                </a:cubicBezTo>
                <a:cubicBezTo>
                  <a:pt x="52" y="756"/>
                  <a:pt x="46" y="822"/>
                  <a:pt x="61" y="899"/>
                </a:cubicBezTo>
                <a:cubicBezTo>
                  <a:pt x="76" y="976"/>
                  <a:pt x="128" y="1038"/>
                  <a:pt x="141" y="1123"/>
                </a:cubicBezTo>
                <a:cubicBezTo>
                  <a:pt x="154" y="1208"/>
                  <a:pt x="142" y="1310"/>
                  <a:pt x="141" y="1411"/>
                </a:cubicBezTo>
                <a:cubicBezTo>
                  <a:pt x="140" y="1512"/>
                  <a:pt x="106" y="1698"/>
                  <a:pt x="133" y="1731"/>
                </a:cubicBezTo>
                <a:cubicBezTo>
                  <a:pt x="160" y="1764"/>
                  <a:pt x="234" y="1643"/>
                  <a:pt x="301" y="1611"/>
                </a:cubicBezTo>
                <a:cubicBezTo>
                  <a:pt x="368" y="1579"/>
                  <a:pt x="494" y="1606"/>
                  <a:pt x="533" y="1539"/>
                </a:cubicBezTo>
                <a:cubicBezTo>
                  <a:pt x="572" y="1472"/>
                  <a:pt x="494" y="1302"/>
                  <a:pt x="533" y="1211"/>
                </a:cubicBezTo>
                <a:cubicBezTo>
                  <a:pt x="572" y="1120"/>
                  <a:pt x="694" y="1048"/>
                  <a:pt x="765" y="995"/>
                </a:cubicBezTo>
                <a:cubicBezTo>
                  <a:pt x="836" y="942"/>
                  <a:pt x="912" y="932"/>
                  <a:pt x="957" y="891"/>
                </a:cubicBezTo>
                <a:cubicBezTo>
                  <a:pt x="1002" y="850"/>
                  <a:pt x="1049" y="807"/>
                  <a:pt x="1037" y="747"/>
                </a:cubicBezTo>
                <a:cubicBezTo>
                  <a:pt x="1025" y="687"/>
                  <a:pt x="952" y="564"/>
                  <a:pt x="885" y="531"/>
                </a:cubicBezTo>
                <a:cubicBezTo>
                  <a:pt x="818" y="498"/>
                  <a:pt x="681" y="567"/>
                  <a:pt x="637" y="547"/>
                </a:cubicBezTo>
                <a:cubicBezTo>
                  <a:pt x="593" y="527"/>
                  <a:pt x="601" y="451"/>
                  <a:pt x="621" y="411"/>
                </a:cubicBezTo>
                <a:cubicBezTo>
                  <a:pt x="641" y="371"/>
                  <a:pt x="702" y="342"/>
                  <a:pt x="757" y="307"/>
                </a:cubicBezTo>
                <a:cubicBezTo>
                  <a:pt x="812" y="272"/>
                  <a:pt x="950" y="251"/>
                  <a:pt x="949" y="203"/>
                </a:cubicBezTo>
                <a:cubicBezTo>
                  <a:pt x="948" y="155"/>
                  <a:pt x="832" y="38"/>
                  <a:pt x="749" y="19"/>
                </a:cubicBezTo>
                <a:cubicBezTo>
                  <a:pt x="666" y="0"/>
                  <a:pt x="582" y="58"/>
                  <a:pt x="469" y="10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Freeform 19"/>
          <p:cNvSpPr>
            <a:spLocks/>
          </p:cNvSpPr>
          <p:nvPr/>
        </p:nvSpPr>
        <p:spPr bwMode="auto">
          <a:xfrm>
            <a:off x="1162050" y="3430753"/>
            <a:ext cx="1352550" cy="1017587"/>
          </a:xfrm>
          <a:custGeom>
            <a:avLst/>
            <a:gdLst>
              <a:gd name="T0" fmla="*/ 28 w 1839"/>
              <a:gd name="T1" fmla="*/ 847 h 1091"/>
              <a:gd name="T2" fmla="*/ 124 w 1839"/>
              <a:gd name="T3" fmla="*/ 775 h 1091"/>
              <a:gd name="T4" fmla="*/ 364 w 1839"/>
              <a:gd name="T5" fmla="*/ 711 h 1091"/>
              <a:gd name="T6" fmla="*/ 388 w 1839"/>
              <a:gd name="T7" fmla="*/ 631 h 1091"/>
              <a:gd name="T8" fmla="*/ 348 w 1839"/>
              <a:gd name="T9" fmla="*/ 407 h 1091"/>
              <a:gd name="T10" fmla="*/ 444 w 1839"/>
              <a:gd name="T11" fmla="*/ 255 h 1091"/>
              <a:gd name="T12" fmla="*/ 596 w 1839"/>
              <a:gd name="T13" fmla="*/ 143 h 1091"/>
              <a:gd name="T14" fmla="*/ 796 w 1839"/>
              <a:gd name="T15" fmla="*/ 15 h 1091"/>
              <a:gd name="T16" fmla="*/ 980 w 1839"/>
              <a:gd name="T17" fmla="*/ 55 h 1091"/>
              <a:gd name="T18" fmla="*/ 1060 w 1839"/>
              <a:gd name="T19" fmla="*/ 199 h 1091"/>
              <a:gd name="T20" fmla="*/ 1196 w 1839"/>
              <a:gd name="T21" fmla="*/ 231 h 1091"/>
              <a:gd name="T22" fmla="*/ 1572 w 1839"/>
              <a:gd name="T23" fmla="*/ 119 h 1091"/>
              <a:gd name="T24" fmla="*/ 1716 w 1839"/>
              <a:gd name="T25" fmla="*/ 223 h 1091"/>
              <a:gd name="T26" fmla="*/ 1788 w 1839"/>
              <a:gd name="T27" fmla="*/ 399 h 1091"/>
              <a:gd name="T28" fmla="*/ 1820 w 1839"/>
              <a:gd name="T29" fmla="*/ 615 h 1091"/>
              <a:gd name="T30" fmla="*/ 1676 w 1839"/>
              <a:gd name="T31" fmla="*/ 951 h 1091"/>
              <a:gd name="T32" fmla="*/ 1268 w 1839"/>
              <a:gd name="T33" fmla="*/ 1079 h 1091"/>
              <a:gd name="T34" fmla="*/ 964 w 1839"/>
              <a:gd name="T35" fmla="*/ 1023 h 1091"/>
              <a:gd name="T36" fmla="*/ 748 w 1839"/>
              <a:gd name="T37" fmla="*/ 895 h 1091"/>
              <a:gd name="T38" fmla="*/ 612 w 1839"/>
              <a:gd name="T39" fmla="*/ 919 h 1091"/>
              <a:gd name="T40" fmla="*/ 196 w 1839"/>
              <a:gd name="T41" fmla="*/ 1015 h 1091"/>
              <a:gd name="T42" fmla="*/ 28 w 1839"/>
              <a:gd name="T43" fmla="*/ 951 h 1091"/>
              <a:gd name="T44" fmla="*/ 28 w 1839"/>
              <a:gd name="T45" fmla="*/ 847 h 109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39"/>
              <a:gd name="T70" fmla="*/ 0 h 1091"/>
              <a:gd name="T71" fmla="*/ 1839 w 1839"/>
              <a:gd name="T72" fmla="*/ 1091 h 109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39" h="1091">
                <a:moveTo>
                  <a:pt x="28" y="847"/>
                </a:moveTo>
                <a:cubicBezTo>
                  <a:pt x="44" y="818"/>
                  <a:pt x="68" y="798"/>
                  <a:pt x="124" y="775"/>
                </a:cubicBezTo>
                <a:cubicBezTo>
                  <a:pt x="180" y="752"/>
                  <a:pt x="320" y="735"/>
                  <a:pt x="364" y="711"/>
                </a:cubicBezTo>
                <a:cubicBezTo>
                  <a:pt x="408" y="687"/>
                  <a:pt x="391" y="682"/>
                  <a:pt x="388" y="631"/>
                </a:cubicBezTo>
                <a:cubicBezTo>
                  <a:pt x="385" y="580"/>
                  <a:pt x="339" y="470"/>
                  <a:pt x="348" y="407"/>
                </a:cubicBezTo>
                <a:cubicBezTo>
                  <a:pt x="357" y="344"/>
                  <a:pt x="403" y="299"/>
                  <a:pt x="444" y="255"/>
                </a:cubicBezTo>
                <a:cubicBezTo>
                  <a:pt x="485" y="211"/>
                  <a:pt x="537" y="183"/>
                  <a:pt x="596" y="143"/>
                </a:cubicBezTo>
                <a:cubicBezTo>
                  <a:pt x="655" y="103"/>
                  <a:pt x="732" y="30"/>
                  <a:pt x="796" y="15"/>
                </a:cubicBezTo>
                <a:cubicBezTo>
                  <a:pt x="860" y="0"/>
                  <a:pt x="936" y="24"/>
                  <a:pt x="980" y="55"/>
                </a:cubicBezTo>
                <a:cubicBezTo>
                  <a:pt x="1024" y="86"/>
                  <a:pt x="1024" y="170"/>
                  <a:pt x="1060" y="199"/>
                </a:cubicBezTo>
                <a:cubicBezTo>
                  <a:pt x="1096" y="228"/>
                  <a:pt x="1111" y="244"/>
                  <a:pt x="1196" y="231"/>
                </a:cubicBezTo>
                <a:cubicBezTo>
                  <a:pt x="1281" y="218"/>
                  <a:pt x="1485" y="120"/>
                  <a:pt x="1572" y="119"/>
                </a:cubicBezTo>
                <a:cubicBezTo>
                  <a:pt x="1659" y="118"/>
                  <a:pt x="1680" y="176"/>
                  <a:pt x="1716" y="223"/>
                </a:cubicBezTo>
                <a:cubicBezTo>
                  <a:pt x="1752" y="270"/>
                  <a:pt x="1771" y="334"/>
                  <a:pt x="1788" y="399"/>
                </a:cubicBezTo>
                <a:cubicBezTo>
                  <a:pt x="1805" y="464"/>
                  <a:pt x="1839" y="523"/>
                  <a:pt x="1820" y="615"/>
                </a:cubicBezTo>
                <a:cubicBezTo>
                  <a:pt x="1801" y="707"/>
                  <a:pt x="1768" y="874"/>
                  <a:pt x="1676" y="951"/>
                </a:cubicBezTo>
                <a:cubicBezTo>
                  <a:pt x="1584" y="1028"/>
                  <a:pt x="1387" y="1067"/>
                  <a:pt x="1268" y="1079"/>
                </a:cubicBezTo>
                <a:cubicBezTo>
                  <a:pt x="1149" y="1091"/>
                  <a:pt x="1051" y="1054"/>
                  <a:pt x="964" y="1023"/>
                </a:cubicBezTo>
                <a:cubicBezTo>
                  <a:pt x="877" y="992"/>
                  <a:pt x="807" y="912"/>
                  <a:pt x="748" y="895"/>
                </a:cubicBezTo>
                <a:cubicBezTo>
                  <a:pt x="689" y="878"/>
                  <a:pt x="704" y="899"/>
                  <a:pt x="612" y="919"/>
                </a:cubicBezTo>
                <a:cubicBezTo>
                  <a:pt x="520" y="939"/>
                  <a:pt x="293" y="1010"/>
                  <a:pt x="196" y="1015"/>
                </a:cubicBezTo>
                <a:cubicBezTo>
                  <a:pt x="99" y="1020"/>
                  <a:pt x="56" y="976"/>
                  <a:pt x="28" y="951"/>
                </a:cubicBezTo>
                <a:cubicBezTo>
                  <a:pt x="0" y="926"/>
                  <a:pt x="12" y="876"/>
                  <a:pt x="28" y="847"/>
                </a:cubicBezTo>
                <a:close/>
              </a:path>
            </a:pathLst>
          </a:custGeom>
          <a:solidFill>
            <a:srgbClr val="759E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Text Box 29"/>
          <p:cNvSpPr txBox="1">
            <a:spLocks noChangeArrowheads="1"/>
          </p:cNvSpPr>
          <p:nvPr/>
        </p:nvSpPr>
        <p:spPr bwMode="auto">
          <a:xfrm>
            <a:off x="1255713" y="3851440"/>
            <a:ext cx="322262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</a:t>
            </a:r>
          </a:p>
        </p:txBody>
      </p:sp>
      <p:sp>
        <p:nvSpPr>
          <p:cNvPr id="49179" name="Text Box 30"/>
          <p:cNvSpPr txBox="1">
            <a:spLocks noChangeArrowheads="1"/>
          </p:cNvSpPr>
          <p:nvPr/>
        </p:nvSpPr>
        <p:spPr bwMode="auto">
          <a:xfrm>
            <a:off x="1633538" y="3645065"/>
            <a:ext cx="76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2Fe-2S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1993900" y="394827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QH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81" name="Text Box 32"/>
          <p:cNvSpPr txBox="1">
            <a:spLocks noChangeArrowheads="1"/>
          </p:cNvSpPr>
          <p:nvPr/>
        </p:nvSpPr>
        <p:spPr bwMode="auto">
          <a:xfrm>
            <a:off x="944563" y="2875128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FMN</a:t>
            </a:r>
          </a:p>
        </p:txBody>
      </p:sp>
      <p:sp>
        <p:nvSpPr>
          <p:cNvPr id="49182" name="Text Box 33"/>
          <p:cNvSpPr txBox="1">
            <a:spLocks noChangeArrowheads="1"/>
          </p:cNvSpPr>
          <p:nvPr/>
        </p:nvSpPr>
        <p:spPr bwMode="auto">
          <a:xfrm>
            <a:off x="958850" y="328152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4Fe-4S</a:t>
            </a:r>
          </a:p>
        </p:txBody>
      </p:sp>
      <p:sp>
        <p:nvSpPr>
          <p:cNvPr id="49183" name="AutoShape 34"/>
          <p:cNvSpPr>
            <a:spLocks noChangeArrowheads="1"/>
          </p:cNvSpPr>
          <p:nvPr/>
        </p:nvSpPr>
        <p:spPr bwMode="auto">
          <a:xfrm rot="12794967" flipV="1">
            <a:off x="1574800" y="2932278"/>
            <a:ext cx="311150" cy="268287"/>
          </a:xfrm>
          <a:custGeom>
            <a:avLst/>
            <a:gdLst>
              <a:gd name="T0" fmla="*/ 155575 w 21600"/>
              <a:gd name="T1" fmla="*/ -12 h 21600"/>
              <a:gd name="T2" fmla="*/ 38879 w 21600"/>
              <a:gd name="T3" fmla="*/ 134131 h 21600"/>
              <a:gd name="T4" fmla="*/ 155575 w 21600"/>
              <a:gd name="T5" fmla="*/ 67059 h 21600"/>
              <a:gd name="T6" fmla="*/ 350044 w 21600"/>
              <a:gd name="T7" fmla="*/ 134144 h 21600"/>
              <a:gd name="T8" fmla="*/ 272256 w 21600"/>
              <a:gd name="T9" fmla="*/ 201215 h 21600"/>
              <a:gd name="T10" fmla="*/ 194469 w 21600"/>
              <a:gd name="T11" fmla="*/ 1341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7CE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4" name="Text Box 35"/>
          <p:cNvSpPr txBox="1">
            <a:spLocks noChangeArrowheads="1"/>
          </p:cNvSpPr>
          <p:nvPr/>
        </p:nvSpPr>
        <p:spPr bwMode="auto">
          <a:xfrm>
            <a:off x="1790700" y="3018003"/>
            <a:ext cx="7604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" charset="0"/>
              </a:rPr>
              <a:t>NADH</a:t>
            </a:r>
          </a:p>
        </p:txBody>
      </p:sp>
      <p:sp>
        <p:nvSpPr>
          <p:cNvPr id="49185" name="AutoShape 36"/>
          <p:cNvSpPr>
            <a:spLocks noChangeArrowheads="1"/>
          </p:cNvSpPr>
          <p:nvPr/>
        </p:nvSpPr>
        <p:spPr bwMode="auto">
          <a:xfrm>
            <a:off x="1246188" y="3118015"/>
            <a:ext cx="96837" cy="1936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6" name="AutoShape 37"/>
          <p:cNvSpPr>
            <a:spLocks noChangeArrowheads="1"/>
          </p:cNvSpPr>
          <p:nvPr/>
        </p:nvSpPr>
        <p:spPr bwMode="auto">
          <a:xfrm rot="-888366">
            <a:off x="1327150" y="3533940"/>
            <a:ext cx="85725" cy="290513"/>
          </a:xfrm>
          <a:prstGeom prst="downArrow">
            <a:avLst>
              <a:gd name="adj1" fmla="val 50000"/>
              <a:gd name="adj2" fmla="val 8472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7" name="AutoShape 38"/>
          <p:cNvSpPr>
            <a:spLocks noChangeArrowheads="1"/>
          </p:cNvSpPr>
          <p:nvPr/>
        </p:nvSpPr>
        <p:spPr bwMode="auto">
          <a:xfrm rot="-7007816">
            <a:off x="1541463" y="3824452"/>
            <a:ext cx="128588" cy="144463"/>
          </a:xfrm>
          <a:prstGeom prst="downArrow">
            <a:avLst>
              <a:gd name="adj1" fmla="val 50000"/>
              <a:gd name="adj2" fmla="val 28086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8" name="AutoShape 39"/>
          <p:cNvSpPr>
            <a:spLocks noChangeArrowheads="1"/>
          </p:cNvSpPr>
          <p:nvPr/>
        </p:nvSpPr>
        <p:spPr bwMode="auto">
          <a:xfrm rot="-2634254">
            <a:off x="1976438" y="3883190"/>
            <a:ext cx="114300" cy="163513"/>
          </a:xfrm>
          <a:prstGeom prst="downArrow">
            <a:avLst>
              <a:gd name="adj1" fmla="val 50000"/>
              <a:gd name="adj2" fmla="val 35764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9" name="Text Box 41"/>
          <p:cNvSpPr txBox="1">
            <a:spLocks noChangeArrowheads="1"/>
          </p:cNvSpPr>
          <p:nvPr/>
        </p:nvSpPr>
        <p:spPr bwMode="auto">
          <a:xfrm>
            <a:off x="2667000" y="3799053"/>
            <a:ext cx="514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QH</a:t>
            </a:r>
            <a:r>
              <a:rPr lang="en-US" sz="1400" baseline="-25000"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49190" name="Text Box 42"/>
          <p:cNvSpPr txBox="1">
            <a:spLocks noChangeArrowheads="1"/>
          </p:cNvSpPr>
          <p:nvPr/>
        </p:nvSpPr>
        <p:spPr bwMode="auto">
          <a:xfrm>
            <a:off x="1588" y="3198978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matrix</a:t>
            </a:r>
          </a:p>
        </p:txBody>
      </p:sp>
      <p:sp>
        <p:nvSpPr>
          <p:cNvPr id="49191" name="Text Box 43"/>
          <p:cNvSpPr txBox="1">
            <a:spLocks noChangeArrowheads="1"/>
          </p:cNvSpPr>
          <p:nvPr/>
        </p:nvSpPr>
        <p:spPr bwMode="auto">
          <a:xfrm>
            <a:off x="0" y="4372140"/>
            <a:ext cx="1379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intermembrane</a:t>
            </a:r>
          </a:p>
          <a:p>
            <a:r>
              <a:rPr lang="en-US" sz="1400" i="1">
                <a:latin typeface="Arial" charset="0"/>
              </a:rPr>
              <a:t>space</a:t>
            </a:r>
          </a:p>
        </p:txBody>
      </p:sp>
      <p:sp>
        <p:nvSpPr>
          <p:cNvPr id="49192" name="AutoShape 55"/>
          <p:cNvSpPr>
            <a:spLocks noChangeArrowheads="1"/>
          </p:cNvSpPr>
          <p:nvPr/>
        </p:nvSpPr>
        <p:spPr bwMode="auto">
          <a:xfrm rot="-8125215">
            <a:off x="3132138" y="3403765"/>
            <a:ext cx="109537" cy="533400"/>
          </a:xfrm>
          <a:prstGeom prst="downArrow">
            <a:avLst>
              <a:gd name="adj1" fmla="val 50000"/>
              <a:gd name="adj2" fmla="val 12174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3" name="Picture 7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400675" y="3599028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4" name="AutoShape 40"/>
          <p:cNvSpPr>
            <a:spLocks noChangeArrowheads="1"/>
          </p:cNvSpPr>
          <p:nvPr/>
        </p:nvSpPr>
        <p:spPr bwMode="auto">
          <a:xfrm rot="-5338416">
            <a:off x="2513806" y="3925259"/>
            <a:ext cx="123825" cy="261938"/>
          </a:xfrm>
          <a:prstGeom prst="downArrow">
            <a:avLst>
              <a:gd name="adj1" fmla="val 50000"/>
              <a:gd name="adj2" fmla="val 5288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5" name="Picture 8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708900" y="3583153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7805738" y="2592553"/>
            <a:ext cx="863600" cy="1730375"/>
            <a:chOff x="4245" y="1395"/>
            <a:chExt cx="544" cy="1090"/>
          </a:xfrm>
        </p:grpSpPr>
        <p:sp>
          <p:nvSpPr>
            <p:cNvPr id="49218" name="AutoShape 78"/>
            <p:cNvSpPr>
              <a:spLocks noChangeArrowheads="1"/>
            </p:cNvSpPr>
            <p:nvPr/>
          </p:nvSpPr>
          <p:spPr bwMode="auto">
            <a:xfrm>
              <a:off x="4320" y="1909"/>
              <a:ext cx="395" cy="576"/>
            </a:xfrm>
            <a:prstGeom prst="roundRect">
              <a:avLst>
                <a:gd name="adj" fmla="val 16667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4245" y="1395"/>
              <a:ext cx="544" cy="614"/>
              <a:chOff x="4245" y="1450"/>
              <a:chExt cx="544" cy="614"/>
            </a:xfrm>
          </p:grpSpPr>
          <p:sp>
            <p:nvSpPr>
              <p:cNvPr id="49220" name="Oval 81"/>
              <p:cNvSpPr>
                <a:spLocks noChangeArrowheads="1"/>
              </p:cNvSpPr>
              <p:nvPr/>
            </p:nvSpPr>
            <p:spPr bwMode="auto">
              <a:xfrm>
                <a:off x="4373" y="1450"/>
                <a:ext cx="267" cy="528"/>
              </a:xfrm>
              <a:prstGeom prst="ellipse">
                <a:avLst/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1" name="Oval 80"/>
              <p:cNvSpPr>
                <a:spLocks noChangeArrowheads="1"/>
              </p:cNvSpPr>
              <p:nvPr/>
            </p:nvSpPr>
            <p:spPr bwMode="auto">
              <a:xfrm>
                <a:off x="4522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2" name="Oval 79"/>
              <p:cNvSpPr>
                <a:spLocks noChangeArrowheads="1"/>
              </p:cNvSpPr>
              <p:nvPr/>
            </p:nvSpPr>
            <p:spPr bwMode="auto">
              <a:xfrm>
                <a:off x="4245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3" name="Oval 82"/>
              <p:cNvSpPr>
                <a:spLocks noChangeArrowheads="1"/>
              </p:cNvSpPr>
              <p:nvPr/>
            </p:nvSpPr>
            <p:spPr bwMode="auto">
              <a:xfrm>
                <a:off x="4374" y="1536"/>
                <a:ext cx="267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AFF8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197" name="Freeform 92"/>
          <p:cNvSpPr>
            <a:spLocks/>
          </p:cNvSpPr>
          <p:nvPr/>
        </p:nvSpPr>
        <p:spPr bwMode="auto">
          <a:xfrm flipH="1" flipV="1">
            <a:off x="5927725" y="3035465"/>
            <a:ext cx="652463" cy="2020888"/>
          </a:xfrm>
          <a:custGeom>
            <a:avLst/>
            <a:gdLst>
              <a:gd name="T0" fmla="*/ 25 w 411"/>
              <a:gd name="T1" fmla="*/ 78 h 1273"/>
              <a:gd name="T2" fmla="*/ 4 w 411"/>
              <a:gd name="T3" fmla="*/ 601 h 1273"/>
              <a:gd name="T4" fmla="*/ 47 w 411"/>
              <a:gd name="T5" fmla="*/ 1060 h 1273"/>
              <a:gd name="T6" fmla="*/ 143 w 411"/>
              <a:gd name="T7" fmla="*/ 1198 h 1273"/>
              <a:gd name="T8" fmla="*/ 345 w 411"/>
              <a:gd name="T9" fmla="*/ 1198 h 1273"/>
              <a:gd name="T10" fmla="*/ 345 w 411"/>
              <a:gd name="T11" fmla="*/ 750 h 1273"/>
              <a:gd name="T12" fmla="*/ 399 w 411"/>
              <a:gd name="T13" fmla="*/ 366 h 1273"/>
              <a:gd name="T14" fmla="*/ 271 w 411"/>
              <a:gd name="T15" fmla="*/ 132 h 1273"/>
              <a:gd name="T16" fmla="*/ 121 w 411"/>
              <a:gd name="T17" fmla="*/ 132 h 1273"/>
              <a:gd name="T18" fmla="*/ 25 w 411"/>
              <a:gd name="T19" fmla="*/ 78 h 1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1"/>
              <a:gd name="T31" fmla="*/ 0 h 1273"/>
              <a:gd name="T32" fmla="*/ 411 w 411"/>
              <a:gd name="T33" fmla="*/ 1273 h 1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1" h="1273">
                <a:moveTo>
                  <a:pt x="25" y="78"/>
                </a:moveTo>
                <a:cubicBezTo>
                  <a:pt x="6" y="156"/>
                  <a:pt x="0" y="437"/>
                  <a:pt x="4" y="601"/>
                </a:cubicBezTo>
                <a:cubicBezTo>
                  <a:pt x="8" y="765"/>
                  <a:pt x="24" y="961"/>
                  <a:pt x="47" y="1060"/>
                </a:cubicBezTo>
                <a:cubicBezTo>
                  <a:pt x="70" y="1159"/>
                  <a:pt x="93" y="1175"/>
                  <a:pt x="143" y="1198"/>
                </a:cubicBezTo>
                <a:cubicBezTo>
                  <a:pt x="193" y="1221"/>
                  <a:pt x="311" y="1273"/>
                  <a:pt x="345" y="1198"/>
                </a:cubicBezTo>
                <a:cubicBezTo>
                  <a:pt x="379" y="1123"/>
                  <a:pt x="336" y="889"/>
                  <a:pt x="345" y="750"/>
                </a:cubicBezTo>
                <a:cubicBezTo>
                  <a:pt x="354" y="611"/>
                  <a:pt x="411" y="469"/>
                  <a:pt x="399" y="366"/>
                </a:cubicBezTo>
                <a:cubicBezTo>
                  <a:pt x="387" y="263"/>
                  <a:pt x="317" y="171"/>
                  <a:pt x="271" y="132"/>
                </a:cubicBezTo>
                <a:cubicBezTo>
                  <a:pt x="225" y="93"/>
                  <a:pt x="160" y="134"/>
                  <a:pt x="121" y="132"/>
                </a:cubicBezTo>
                <a:cubicBezTo>
                  <a:pt x="82" y="130"/>
                  <a:pt x="44" y="0"/>
                  <a:pt x="25" y="78"/>
                </a:cubicBezTo>
                <a:close/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98" name="AutoShape 87"/>
          <p:cNvSpPr>
            <a:spLocks noChangeArrowheads="1"/>
          </p:cNvSpPr>
          <p:nvPr/>
        </p:nvSpPr>
        <p:spPr bwMode="auto">
          <a:xfrm flipH="1">
            <a:off x="6980238" y="3362490"/>
            <a:ext cx="212725" cy="1095375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624" name="AutoShape 88"/>
          <p:cNvSpPr>
            <a:spLocks noChangeArrowheads="1"/>
          </p:cNvSpPr>
          <p:nvPr/>
        </p:nvSpPr>
        <p:spPr bwMode="auto">
          <a:xfrm flipH="1">
            <a:off x="6811963" y="3362490"/>
            <a:ext cx="212725" cy="1095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>
                  <a:gamma/>
                  <a:tint val="5098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7" charset="0"/>
            </a:endParaRPr>
          </a:p>
        </p:txBody>
      </p:sp>
      <p:sp>
        <p:nvSpPr>
          <p:cNvPr id="49200" name="Freeform 91"/>
          <p:cNvSpPr>
            <a:spLocks/>
          </p:cNvSpPr>
          <p:nvPr/>
        </p:nvSpPr>
        <p:spPr bwMode="auto">
          <a:xfrm>
            <a:off x="6173788" y="3249778"/>
            <a:ext cx="719137" cy="1433512"/>
          </a:xfrm>
          <a:custGeom>
            <a:avLst/>
            <a:gdLst>
              <a:gd name="T0" fmla="*/ 62 w 453"/>
              <a:gd name="T1" fmla="*/ 44 h 903"/>
              <a:gd name="T2" fmla="*/ 9 w 453"/>
              <a:gd name="T3" fmla="*/ 311 h 903"/>
              <a:gd name="T4" fmla="*/ 9 w 453"/>
              <a:gd name="T5" fmla="*/ 578 h 903"/>
              <a:gd name="T6" fmla="*/ 52 w 453"/>
              <a:gd name="T7" fmla="*/ 770 h 903"/>
              <a:gd name="T8" fmla="*/ 222 w 453"/>
              <a:gd name="T9" fmla="*/ 876 h 903"/>
              <a:gd name="T10" fmla="*/ 382 w 453"/>
              <a:gd name="T11" fmla="*/ 876 h 903"/>
              <a:gd name="T12" fmla="*/ 446 w 453"/>
              <a:gd name="T13" fmla="*/ 716 h 903"/>
              <a:gd name="T14" fmla="*/ 425 w 453"/>
              <a:gd name="T15" fmla="*/ 300 h 903"/>
              <a:gd name="T16" fmla="*/ 425 w 453"/>
              <a:gd name="T17" fmla="*/ 55 h 903"/>
              <a:gd name="T18" fmla="*/ 254 w 453"/>
              <a:gd name="T19" fmla="*/ 23 h 903"/>
              <a:gd name="T20" fmla="*/ 137 w 453"/>
              <a:gd name="T21" fmla="*/ 44 h 903"/>
              <a:gd name="T22" fmla="*/ 62 w 453"/>
              <a:gd name="T23" fmla="*/ 44 h 9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3"/>
              <a:gd name="T37" fmla="*/ 0 h 903"/>
              <a:gd name="T38" fmla="*/ 453 w 453"/>
              <a:gd name="T39" fmla="*/ 903 h 9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3" h="903">
                <a:moveTo>
                  <a:pt x="62" y="44"/>
                </a:moveTo>
                <a:cubicBezTo>
                  <a:pt x="41" y="88"/>
                  <a:pt x="18" y="222"/>
                  <a:pt x="9" y="311"/>
                </a:cubicBezTo>
                <a:cubicBezTo>
                  <a:pt x="0" y="400"/>
                  <a:pt x="2" y="502"/>
                  <a:pt x="9" y="578"/>
                </a:cubicBezTo>
                <a:cubicBezTo>
                  <a:pt x="16" y="654"/>
                  <a:pt x="17" y="720"/>
                  <a:pt x="52" y="770"/>
                </a:cubicBezTo>
                <a:cubicBezTo>
                  <a:pt x="87" y="820"/>
                  <a:pt x="167" y="858"/>
                  <a:pt x="222" y="876"/>
                </a:cubicBezTo>
                <a:cubicBezTo>
                  <a:pt x="277" y="894"/>
                  <a:pt x="345" y="903"/>
                  <a:pt x="382" y="876"/>
                </a:cubicBezTo>
                <a:cubicBezTo>
                  <a:pt x="419" y="849"/>
                  <a:pt x="439" y="812"/>
                  <a:pt x="446" y="716"/>
                </a:cubicBezTo>
                <a:cubicBezTo>
                  <a:pt x="453" y="620"/>
                  <a:pt x="428" y="410"/>
                  <a:pt x="425" y="300"/>
                </a:cubicBezTo>
                <a:cubicBezTo>
                  <a:pt x="422" y="190"/>
                  <a:pt x="453" y="101"/>
                  <a:pt x="425" y="55"/>
                </a:cubicBezTo>
                <a:cubicBezTo>
                  <a:pt x="397" y="9"/>
                  <a:pt x="302" y="25"/>
                  <a:pt x="254" y="23"/>
                </a:cubicBezTo>
                <a:cubicBezTo>
                  <a:pt x="206" y="21"/>
                  <a:pt x="167" y="39"/>
                  <a:pt x="137" y="44"/>
                </a:cubicBezTo>
                <a:cubicBezTo>
                  <a:pt x="107" y="49"/>
                  <a:pt x="83" y="0"/>
                  <a:pt x="62" y="44"/>
                </a:cubicBezTo>
                <a:close/>
              </a:path>
            </a:pathLst>
          </a:custGeom>
          <a:solidFill>
            <a:srgbClr val="6262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1" name="Text Box 95"/>
          <p:cNvSpPr txBox="1">
            <a:spLocks noChangeArrowheads="1"/>
          </p:cNvSpPr>
          <p:nvPr/>
        </p:nvSpPr>
        <p:spPr bwMode="auto">
          <a:xfrm flipH="1">
            <a:off x="6029325" y="451342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Cu</a:t>
            </a:r>
            <a:r>
              <a:rPr lang="en-US" sz="1400" baseline="-25000">
                <a:latin typeface="Arial" charset="0"/>
              </a:rPr>
              <a:t>A</a:t>
            </a:r>
            <a:endParaRPr lang="en-US" sz="1400">
              <a:latin typeface="Arial" charset="0"/>
            </a:endParaRPr>
          </a:p>
        </p:txBody>
      </p:sp>
      <p:sp>
        <p:nvSpPr>
          <p:cNvPr id="49202" name="Text Box 97"/>
          <p:cNvSpPr txBox="1">
            <a:spLocks noChangeArrowheads="1"/>
          </p:cNvSpPr>
          <p:nvPr/>
        </p:nvSpPr>
        <p:spPr bwMode="auto">
          <a:xfrm>
            <a:off x="6465888" y="419116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49203" name="Text Box 98"/>
          <p:cNvSpPr txBox="1">
            <a:spLocks noChangeArrowheads="1"/>
          </p:cNvSpPr>
          <p:nvPr/>
        </p:nvSpPr>
        <p:spPr bwMode="auto">
          <a:xfrm>
            <a:off x="6213475" y="37720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3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4" name="Text Box 99"/>
          <p:cNvSpPr txBox="1">
            <a:spLocks noChangeArrowheads="1"/>
          </p:cNvSpPr>
          <p:nvPr/>
        </p:nvSpPr>
        <p:spPr bwMode="auto">
          <a:xfrm flipH="1">
            <a:off x="6373813" y="3333915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Cu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B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5" name="AutoShape 100"/>
          <p:cNvSpPr>
            <a:spLocks noChangeArrowheads="1"/>
          </p:cNvSpPr>
          <p:nvPr/>
        </p:nvSpPr>
        <p:spPr bwMode="auto">
          <a:xfrm rot="15221953" flipH="1">
            <a:off x="5849937" y="4576928"/>
            <a:ext cx="138113" cy="325438"/>
          </a:xfrm>
          <a:prstGeom prst="downArrow">
            <a:avLst>
              <a:gd name="adj1" fmla="val 50000"/>
              <a:gd name="adj2" fmla="val 5890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206" name="AutoShape 101"/>
          <p:cNvSpPr>
            <a:spLocks noChangeArrowheads="1"/>
          </p:cNvSpPr>
          <p:nvPr/>
        </p:nvSpPr>
        <p:spPr bwMode="auto">
          <a:xfrm rot="-7452239">
            <a:off x="6415088" y="4438815"/>
            <a:ext cx="127000" cy="155575"/>
          </a:xfrm>
          <a:prstGeom prst="downArrow">
            <a:avLst>
              <a:gd name="adj1" fmla="val 50000"/>
              <a:gd name="adj2" fmla="val 3062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7" name="AutoShape 102"/>
          <p:cNvSpPr>
            <a:spLocks noChangeArrowheads="1"/>
          </p:cNvSpPr>
          <p:nvPr/>
        </p:nvSpPr>
        <p:spPr bwMode="auto">
          <a:xfrm rot="-8872227">
            <a:off x="6418263" y="35974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8" name="AutoShape 103"/>
          <p:cNvSpPr>
            <a:spLocks noChangeArrowheads="1"/>
          </p:cNvSpPr>
          <p:nvPr/>
        </p:nvSpPr>
        <p:spPr bwMode="auto">
          <a:xfrm rot="8872227" flipH="1">
            <a:off x="6392863" y="40546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9" name="Freeform 104"/>
          <p:cNvSpPr>
            <a:spLocks/>
          </p:cNvSpPr>
          <p:nvPr/>
        </p:nvSpPr>
        <p:spPr bwMode="auto">
          <a:xfrm rot="-4380169">
            <a:off x="5712619" y="2520321"/>
            <a:ext cx="1163638" cy="866775"/>
          </a:xfrm>
          <a:custGeom>
            <a:avLst/>
            <a:gdLst>
              <a:gd name="T0" fmla="*/ 938 w 938"/>
              <a:gd name="T1" fmla="*/ 544 h 619"/>
              <a:gd name="T2" fmla="*/ 480 w 938"/>
              <a:gd name="T3" fmla="*/ 587 h 619"/>
              <a:gd name="T4" fmla="*/ 117 w 938"/>
              <a:gd name="T5" fmla="*/ 352 h 619"/>
              <a:gd name="T6" fmla="*/ 0 w 938"/>
              <a:gd name="T7" fmla="*/ 0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938"/>
              <a:gd name="T13" fmla="*/ 0 h 619"/>
              <a:gd name="T14" fmla="*/ 938 w 938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8" h="619">
                <a:moveTo>
                  <a:pt x="938" y="544"/>
                </a:moveTo>
                <a:cubicBezTo>
                  <a:pt x="777" y="581"/>
                  <a:pt x="617" y="619"/>
                  <a:pt x="480" y="587"/>
                </a:cubicBezTo>
                <a:cubicBezTo>
                  <a:pt x="343" y="555"/>
                  <a:pt x="197" y="450"/>
                  <a:pt x="117" y="352"/>
                </a:cubicBezTo>
                <a:cubicBezTo>
                  <a:pt x="37" y="254"/>
                  <a:pt x="19" y="59"/>
                  <a:pt x="0" y="0"/>
                </a:cubicBezTo>
              </a:path>
            </a:pathLst>
          </a:custGeom>
          <a:noFill/>
          <a:ln w="57150">
            <a:solidFill>
              <a:srgbClr val="FFEC0B"/>
            </a:solidFill>
            <a:round/>
            <a:headEnd type="stealth" w="med" len="lg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10" name="Text Box 110"/>
          <p:cNvSpPr txBox="1">
            <a:spLocks noChangeArrowheads="1"/>
          </p:cNvSpPr>
          <p:nvPr/>
        </p:nvSpPr>
        <p:spPr bwMode="auto">
          <a:xfrm>
            <a:off x="4883150" y="2568740"/>
            <a:ext cx="1119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1/2 O</a:t>
            </a:r>
            <a:r>
              <a:rPr lang="en-US" sz="2000" b="1" baseline="-25000">
                <a:solidFill>
                  <a:srgbClr val="FF9E41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rgbClr val="FF9E41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+ </a:t>
            </a:r>
          </a:p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2 H</a:t>
            </a:r>
            <a:r>
              <a:rPr lang="en-US" sz="2000" b="1" baseline="30000">
                <a:solidFill>
                  <a:srgbClr val="FF9E41"/>
                </a:solidFill>
                <a:latin typeface="Arial" charset="0"/>
              </a:rPr>
              <a:t>+</a:t>
            </a:r>
            <a:endParaRPr lang="en-US" sz="2000" b="1">
              <a:solidFill>
                <a:srgbClr val="FF9E41"/>
              </a:solidFill>
              <a:latin typeface="Arial" charset="0"/>
            </a:endParaRPr>
          </a:p>
        </p:txBody>
      </p:sp>
      <p:sp>
        <p:nvSpPr>
          <p:cNvPr id="49211" name="Text Box 111"/>
          <p:cNvSpPr txBox="1">
            <a:spLocks noChangeArrowheads="1"/>
          </p:cNvSpPr>
          <p:nvPr/>
        </p:nvSpPr>
        <p:spPr bwMode="auto">
          <a:xfrm>
            <a:off x="6427788" y="2144878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rgbClr val="FF9E41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rgbClr val="FF9E41"/>
                </a:solidFill>
                <a:latin typeface="Arial" charset="0"/>
              </a:rPr>
              <a:t>O </a:t>
            </a: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175500" y="1347953"/>
            <a:ext cx="1984375" cy="1716087"/>
            <a:chOff x="4520" y="591"/>
            <a:chExt cx="1250" cy="1081"/>
          </a:xfrm>
        </p:grpSpPr>
        <p:sp>
          <p:nvSpPr>
            <p:cNvPr id="49215" name="Freeform 116"/>
            <p:cNvSpPr>
              <a:spLocks/>
            </p:cNvSpPr>
            <p:nvPr/>
          </p:nvSpPr>
          <p:spPr bwMode="auto">
            <a:xfrm rot="-4380169">
              <a:off x="4828" y="839"/>
              <a:ext cx="733" cy="546"/>
            </a:xfrm>
            <a:custGeom>
              <a:avLst/>
              <a:gdLst>
                <a:gd name="T0" fmla="*/ 938 w 938"/>
                <a:gd name="T1" fmla="*/ 544 h 619"/>
                <a:gd name="T2" fmla="*/ 480 w 938"/>
                <a:gd name="T3" fmla="*/ 587 h 619"/>
                <a:gd name="T4" fmla="*/ 117 w 938"/>
                <a:gd name="T5" fmla="*/ 352 h 619"/>
                <a:gd name="T6" fmla="*/ 0 w 938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8"/>
                <a:gd name="T13" fmla="*/ 0 h 619"/>
                <a:gd name="T14" fmla="*/ 938 w 938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8" h="619">
                  <a:moveTo>
                    <a:pt x="938" y="544"/>
                  </a:moveTo>
                  <a:cubicBezTo>
                    <a:pt x="777" y="581"/>
                    <a:pt x="617" y="619"/>
                    <a:pt x="480" y="587"/>
                  </a:cubicBezTo>
                  <a:cubicBezTo>
                    <a:pt x="343" y="555"/>
                    <a:pt x="197" y="450"/>
                    <a:pt x="117" y="352"/>
                  </a:cubicBezTo>
                  <a:cubicBezTo>
                    <a:pt x="37" y="254"/>
                    <a:pt x="19" y="59"/>
                    <a:pt x="0" y="0"/>
                  </a:cubicBezTo>
                </a:path>
              </a:pathLst>
            </a:custGeom>
            <a:noFill/>
            <a:ln w="57150">
              <a:solidFill>
                <a:srgbClr val="CF1E1E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6" name="Text Box 117"/>
            <p:cNvSpPr txBox="1">
              <a:spLocks noChangeArrowheads="1"/>
            </p:cNvSpPr>
            <p:nvPr/>
          </p:nvSpPr>
          <p:spPr bwMode="auto">
            <a:xfrm>
              <a:off x="5268" y="591"/>
              <a:ext cx="5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ATP </a:t>
              </a:r>
            </a:p>
          </p:txBody>
        </p:sp>
        <p:sp>
          <p:nvSpPr>
            <p:cNvPr id="49217" name="Text Box 118"/>
            <p:cNvSpPr txBox="1">
              <a:spLocks noChangeArrowheads="1"/>
            </p:cNvSpPr>
            <p:nvPr/>
          </p:nvSpPr>
          <p:spPr bwMode="auto">
            <a:xfrm>
              <a:off x="4520" y="1038"/>
              <a:ext cx="5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ADP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+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P</a:t>
              </a:r>
              <a:r>
                <a:rPr lang="en-US" sz="2000" b="1" baseline="-25000">
                  <a:solidFill>
                    <a:srgbClr val="CF1E1E"/>
                  </a:solidFill>
                  <a:latin typeface="Arial" charset="0"/>
                </a:rPr>
                <a:t>i</a:t>
              </a:r>
              <a:endParaRPr lang="en-US" sz="2000" b="1">
                <a:solidFill>
                  <a:srgbClr val="CF1E1E"/>
                </a:solidFill>
                <a:latin typeface="Arial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340004" y="5246869"/>
            <a:ext cx="181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Complex V</a:t>
            </a:r>
          </a:p>
          <a:p>
            <a:pPr algn="ctr"/>
            <a:r>
              <a:rPr lang="en-US" sz="2000" i="1" dirty="0" smtClean="0"/>
              <a:t>ATP synthase</a:t>
            </a:r>
            <a:endParaRPr lang="en-US" sz="200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1633538" y="6170778"/>
            <a:ext cx="5214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lower pH and greater positive charge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7927975" y="1217778"/>
            <a:ext cx="585788" cy="4081462"/>
            <a:chOff x="4994" y="509"/>
            <a:chExt cx="369" cy="2571"/>
          </a:xfrm>
        </p:grpSpPr>
        <p:sp>
          <p:nvSpPr>
            <p:cNvPr id="49230" name="AutoShape 112"/>
            <p:cNvSpPr>
              <a:spLocks noChangeArrowheads="1"/>
            </p:cNvSpPr>
            <p:nvPr/>
          </p:nvSpPr>
          <p:spPr bwMode="auto">
            <a:xfrm>
              <a:off x="4994" y="509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31" name="Text Box 113"/>
            <p:cNvSpPr txBox="1">
              <a:spLocks noChangeArrowheads="1"/>
            </p:cNvSpPr>
            <p:nvPr/>
          </p:nvSpPr>
          <p:spPr bwMode="auto">
            <a:xfrm>
              <a:off x="5034" y="899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1408113" y="2076615"/>
            <a:ext cx="5199062" cy="4094163"/>
            <a:chOff x="887" y="1050"/>
            <a:chExt cx="3275" cy="2579"/>
          </a:xfrm>
        </p:grpSpPr>
        <p:sp>
          <p:nvSpPr>
            <p:cNvPr id="49224" name="AutoShape 105"/>
            <p:cNvSpPr>
              <a:spLocks noChangeArrowheads="1"/>
            </p:cNvSpPr>
            <p:nvPr/>
          </p:nvSpPr>
          <p:spPr bwMode="auto">
            <a:xfrm flipV="1">
              <a:off x="3796" y="1058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5" name="AutoShape 77"/>
            <p:cNvSpPr>
              <a:spLocks noChangeArrowheads="1"/>
            </p:cNvSpPr>
            <p:nvPr/>
          </p:nvSpPr>
          <p:spPr bwMode="auto">
            <a:xfrm flipV="1">
              <a:off x="2306" y="1056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6" name="AutoShape 75"/>
            <p:cNvSpPr>
              <a:spLocks noChangeArrowheads="1"/>
            </p:cNvSpPr>
            <p:nvPr/>
          </p:nvSpPr>
          <p:spPr bwMode="auto">
            <a:xfrm flipV="1">
              <a:off x="887" y="1050"/>
              <a:ext cx="363" cy="2571"/>
            </a:xfrm>
            <a:prstGeom prst="upArrow">
              <a:avLst>
                <a:gd name="adj1" fmla="val 50000"/>
                <a:gd name="adj2" fmla="val 1770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49227" name="Text Box 107"/>
            <p:cNvSpPr txBox="1">
              <a:spLocks noChangeArrowheads="1"/>
            </p:cNvSpPr>
            <p:nvPr/>
          </p:nvSpPr>
          <p:spPr bwMode="auto">
            <a:xfrm>
              <a:off x="916" y="2982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  <p:sp>
          <p:nvSpPr>
            <p:cNvPr id="49228" name="Text Box 108"/>
            <p:cNvSpPr txBox="1">
              <a:spLocks noChangeArrowheads="1"/>
            </p:cNvSpPr>
            <p:nvPr/>
          </p:nvSpPr>
          <p:spPr bwMode="auto">
            <a:xfrm>
              <a:off x="2348" y="2990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  <p:sp>
          <p:nvSpPr>
            <p:cNvPr id="49229" name="Text Box 109"/>
            <p:cNvSpPr txBox="1">
              <a:spLocks noChangeArrowheads="1"/>
            </p:cNvSpPr>
            <p:nvPr/>
          </p:nvSpPr>
          <p:spPr bwMode="auto">
            <a:xfrm>
              <a:off x="3833" y="2998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30000">
                  <a:latin typeface="Arial" charset="0"/>
                </a:rPr>
                <a:t>+</a:t>
              </a:r>
              <a:endParaRPr lang="en-US">
                <a:latin typeface="Arial" charset="0"/>
              </a:endParaRPr>
            </a:p>
          </p:txBody>
        </p:sp>
      </p:grpSp>
      <p:pic>
        <p:nvPicPr>
          <p:cNvPr id="49156" name="Picture 8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640513" y="3584740"/>
            <a:ext cx="10906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3" y="95225"/>
            <a:ext cx="86868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Oxidative phosphorylation is indirectly coupled to electron transfer chain</a:t>
            </a:r>
            <a:endParaRPr lang="en-US" sz="3600" dirty="0"/>
          </a:p>
        </p:txBody>
      </p:sp>
      <p:sp>
        <p:nvSpPr>
          <p:cNvPr id="49158" name="Freeform 74"/>
          <p:cNvSpPr>
            <a:spLocks/>
          </p:cNvSpPr>
          <p:nvPr/>
        </p:nvSpPr>
        <p:spPr bwMode="auto">
          <a:xfrm rot="16200000" flipH="1">
            <a:off x="4846637" y="4291178"/>
            <a:ext cx="974725" cy="819150"/>
          </a:xfrm>
          <a:custGeom>
            <a:avLst/>
            <a:gdLst>
              <a:gd name="T0" fmla="*/ 197 w 901"/>
              <a:gd name="T1" fmla="*/ 44 h 948"/>
              <a:gd name="T2" fmla="*/ 21 w 901"/>
              <a:gd name="T3" fmla="*/ 420 h 948"/>
              <a:gd name="T4" fmla="*/ 69 w 901"/>
              <a:gd name="T5" fmla="*/ 716 h 948"/>
              <a:gd name="T6" fmla="*/ 325 w 901"/>
              <a:gd name="T7" fmla="*/ 916 h 948"/>
              <a:gd name="T8" fmla="*/ 701 w 901"/>
              <a:gd name="T9" fmla="*/ 900 h 948"/>
              <a:gd name="T10" fmla="*/ 877 w 901"/>
              <a:gd name="T11" fmla="*/ 628 h 948"/>
              <a:gd name="T12" fmla="*/ 773 w 901"/>
              <a:gd name="T13" fmla="*/ 500 h 948"/>
              <a:gd name="T14" fmla="*/ 869 w 901"/>
              <a:gd name="T15" fmla="*/ 388 h 948"/>
              <a:gd name="T16" fmla="*/ 581 w 901"/>
              <a:gd name="T17" fmla="*/ 116 h 948"/>
              <a:gd name="T18" fmla="*/ 365 w 901"/>
              <a:gd name="T19" fmla="*/ 172 h 948"/>
              <a:gd name="T20" fmla="*/ 189 w 901"/>
              <a:gd name="T21" fmla="*/ 156 h 948"/>
              <a:gd name="T22" fmla="*/ 197 w 901"/>
              <a:gd name="T23" fmla="*/ 44 h 9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1"/>
              <a:gd name="T37" fmla="*/ 0 h 948"/>
              <a:gd name="T38" fmla="*/ 901 w 901"/>
              <a:gd name="T39" fmla="*/ 948 h 9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1" h="948">
                <a:moveTo>
                  <a:pt x="197" y="44"/>
                </a:moveTo>
                <a:cubicBezTo>
                  <a:pt x="169" y="88"/>
                  <a:pt x="42" y="308"/>
                  <a:pt x="21" y="420"/>
                </a:cubicBezTo>
                <a:cubicBezTo>
                  <a:pt x="0" y="532"/>
                  <a:pt x="18" y="633"/>
                  <a:pt x="69" y="716"/>
                </a:cubicBezTo>
                <a:cubicBezTo>
                  <a:pt x="120" y="799"/>
                  <a:pt x="220" y="885"/>
                  <a:pt x="325" y="916"/>
                </a:cubicBezTo>
                <a:cubicBezTo>
                  <a:pt x="430" y="947"/>
                  <a:pt x="609" y="948"/>
                  <a:pt x="701" y="900"/>
                </a:cubicBezTo>
                <a:cubicBezTo>
                  <a:pt x="793" y="852"/>
                  <a:pt x="865" y="695"/>
                  <a:pt x="877" y="628"/>
                </a:cubicBezTo>
                <a:cubicBezTo>
                  <a:pt x="889" y="561"/>
                  <a:pt x="774" y="540"/>
                  <a:pt x="773" y="500"/>
                </a:cubicBezTo>
                <a:cubicBezTo>
                  <a:pt x="772" y="460"/>
                  <a:pt x="901" y="452"/>
                  <a:pt x="869" y="388"/>
                </a:cubicBezTo>
                <a:cubicBezTo>
                  <a:pt x="837" y="324"/>
                  <a:pt x="665" y="152"/>
                  <a:pt x="581" y="116"/>
                </a:cubicBezTo>
                <a:cubicBezTo>
                  <a:pt x="497" y="80"/>
                  <a:pt x="430" y="165"/>
                  <a:pt x="365" y="172"/>
                </a:cubicBezTo>
                <a:cubicBezTo>
                  <a:pt x="300" y="179"/>
                  <a:pt x="221" y="175"/>
                  <a:pt x="189" y="156"/>
                </a:cubicBezTo>
                <a:cubicBezTo>
                  <a:pt x="157" y="137"/>
                  <a:pt x="225" y="0"/>
                  <a:pt x="197" y="44"/>
                </a:cubicBezTo>
                <a:close/>
              </a:path>
            </a:pathLst>
          </a:custGeom>
          <a:solidFill>
            <a:srgbClr val="4DAF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9" name="Picture 7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13263" y="3599028"/>
            <a:ext cx="10890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177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Freeform 47"/>
          <p:cNvSpPr>
            <a:spLocks/>
          </p:cNvSpPr>
          <p:nvPr/>
        </p:nvSpPr>
        <p:spPr bwMode="auto">
          <a:xfrm>
            <a:off x="3213100" y="2708440"/>
            <a:ext cx="912813" cy="1951038"/>
          </a:xfrm>
          <a:custGeom>
            <a:avLst/>
            <a:gdLst>
              <a:gd name="T0" fmla="*/ 71 w 1327"/>
              <a:gd name="T1" fmla="*/ 492 h 2271"/>
              <a:gd name="T2" fmla="*/ 119 w 1327"/>
              <a:gd name="T3" fmla="*/ 1116 h 2271"/>
              <a:gd name="T4" fmla="*/ 111 w 1327"/>
              <a:gd name="T5" fmla="*/ 1396 h 2271"/>
              <a:gd name="T6" fmla="*/ 15 w 1327"/>
              <a:gd name="T7" fmla="*/ 1668 h 2271"/>
              <a:gd name="T8" fmla="*/ 199 w 1327"/>
              <a:gd name="T9" fmla="*/ 2060 h 2271"/>
              <a:gd name="T10" fmla="*/ 391 w 1327"/>
              <a:gd name="T11" fmla="*/ 2252 h 2271"/>
              <a:gd name="T12" fmla="*/ 783 w 1327"/>
              <a:gd name="T13" fmla="*/ 2172 h 2271"/>
              <a:gd name="T14" fmla="*/ 1119 w 1327"/>
              <a:gd name="T15" fmla="*/ 1788 h 2271"/>
              <a:gd name="T16" fmla="*/ 1303 w 1327"/>
              <a:gd name="T17" fmla="*/ 1364 h 2271"/>
              <a:gd name="T18" fmla="*/ 1263 w 1327"/>
              <a:gd name="T19" fmla="*/ 652 h 2271"/>
              <a:gd name="T20" fmla="*/ 1263 w 1327"/>
              <a:gd name="T21" fmla="*/ 276 h 2271"/>
              <a:gd name="T22" fmla="*/ 903 w 1327"/>
              <a:gd name="T23" fmla="*/ 156 h 2271"/>
              <a:gd name="T24" fmla="*/ 567 w 1327"/>
              <a:gd name="T25" fmla="*/ 68 h 2271"/>
              <a:gd name="T26" fmla="*/ 431 w 1327"/>
              <a:gd name="T27" fmla="*/ 4 h 2271"/>
              <a:gd name="T28" fmla="*/ 199 w 1327"/>
              <a:gd name="T29" fmla="*/ 92 h 2271"/>
              <a:gd name="T30" fmla="*/ 175 w 1327"/>
              <a:gd name="T31" fmla="*/ 300 h 2271"/>
              <a:gd name="T32" fmla="*/ 71 w 1327"/>
              <a:gd name="T33" fmla="*/ 492 h 2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7"/>
              <a:gd name="T52" fmla="*/ 0 h 2271"/>
              <a:gd name="T53" fmla="*/ 1327 w 1327"/>
              <a:gd name="T54" fmla="*/ 2271 h 22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7" h="2271">
                <a:moveTo>
                  <a:pt x="71" y="492"/>
                </a:moveTo>
                <a:cubicBezTo>
                  <a:pt x="62" y="628"/>
                  <a:pt x="112" y="965"/>
                  <a:pt x="119" y="1116"/>
                </a:cubicBezTo>
                <a:cubicBezTo>
                  <a:pt x="126" y="1267"/>
                  <a:pt x="128" y="1304"/>
                  <a:pt x="111" y="1396"/>
                </a:cubicBezTo>
                <a:cubicBezTo>
                  <a:pt x="94" y="1488"/>
                  <a:pt x="0" y="1557"/>
                  <a:pt x="15" y="1668"/>
                </a:cubicBezTo>
                <a:cubicBezTo>
                  <a:pt x="30" y="1779"/>
                  <a:pt x="136" y="1963"/>
                  <a:pt x="199" y="2060"/>
                </a:cubicBezTo>
                <a:cubicBezTo>
                  <a:pt x="262" y="2157"/>
                  <a:pt x="294" y="2233"/>
                  <a:pt x="391" y="2252"/>
                </a:cubicBezTo>
                <a:cubicBezTo>
                  <a:pt x="488" y="2271"/>
                  <a:pt x="662" y="2249"/>
                  <a:pt x="783" y="2172"/>
                </a:cubicBezTo>
                <a:cubicBezTo>
                  <a:pt x="904" y="2095"/>
                  <a:pt x="1032" y="1923"/>
                  <a:pt x="1119" y="1788"/>
                </a:cubicBezTo>
                <a:cubicBezTo>
                  <a:pt x="1206" y="1653"/>
                  <a:pt x="1279" y="1553"/>
                  <a:pt x="1303" y="1364"/>
                </a:cubicBezTo>
                <a:cubicBezTo>
                  <a:pt x="1327" y="1175"/>
                  <a:pt x="1270" y="833"/>
                  <a:pt x="1263" y="652"/>
                </a:cubicBezTo>
                <a:cubicBezTo>
                  <a:pt x="1256" y="471"/>
                  <a:pt x="1323" y="359"/>
                  <a:pt x="1263" y="276"/>
                </a:cubicBezTo>
                <a:cubicBezTo>
                  <a:pt x="1203" y="193"/>
                  <a:pt x="1019" y="191"/>
                  <a:pt x="903" y="156"/>
                </a:cubicBezTo>
                <a:cubicBezTo>
                  <a:pt x="787" y="121"/>
                  <a:pt x="646" y="93"/>
                  <a:pt x="567" y="68"/>
                </a:cubicBezTo>
                <a:cubicBezTo>
                  <a:pt x="488" y="43"/>
                  <a:pt x="492" y="0"/>
                  <a:pt x="431" y="4"/>
                </a:cubicBezTo>
                <a:cubicBezTo>
                  <a:pt x="370" y="8"/>
                  <a:pt x="242" y="43"/>
                  <a:pt x="199" y="92"/>
                </a:cubicBezTo>
                <a:cubicBezTo>
                  <a:pt x="156" y="141"/>
                  <a:pt x="195" y="233"/>
                  <a:pt x="175" y="300"/>
                </a:cubicBezTo>
                <a:cubicBezTo>
                  <a:pt x="155" y="367"/>
                  <a:pt x="80" y="356"/>
                  <a:pt x="71" y="492"/>
                </a:cubicBezTo>
                <a:close/>
              </a:path>
            </a:pathLst>
          </a:custGeom>
          <a:solidFill>
            <a:srgbClr val="AFEFB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Freeform 53"/>
          <p:cNvSpPr>
            <a:spLocks/>
          </p:cNvSpPr>
          <p:nvPr/>
        </p:nvSpPr>
        <p:spPr bwMode="auto">
          <a:xfrm>
            <a:off x="3914775" y="2819565"/>
            <a:ext cx="833438" cy="1622425"/>
          </a:xfrm>
          <a:custGeom>
            <a:avLst/>
            <a:gdLst>
              <a:gd name="T0" fmla="*/ 239 w 1059"/>
              <a:gd name="T1" fmla="*/ 332 h 1769"/>
              <a:gd name="T2" fmla="*/ 495 w 1059"/>
              <a:gd name="T3" fmla="*/ 36 h 1769"/>
              <a:gd name="T4" fmla="*/ 583 w 1059"/>
              <a:gd name="T5" fmla="*/ 116 h 1769"/>
              <a:gd name="T6" fmla="*/ 663 w 1059"/>
              <a:gd name="T7" fmla="*/ 500 h 1769"/>
              <a:gd name="T8" fmla="*/ 943 w 1059"/>
              <a:gd name="T9" fmla="*/ 676 h 1769"/>
              <a:gd name="T10" fmla="*/ 1047 w 1059"/>
              <a:gd name="T11" fmla="*/ 812 h 1769"/>
              <a:gd name="T12" fmla="*/ 1015 w 1059"/>
              <a:gd name="T13" fmla="*/ 1220 h 1769"/>
              <a:gd name="T14" fmla="*/ 983 w 1059"/>
              <a:gd name="T15" fmla="*/ 1468 h 1769"/>
              <a:gd name="T16" fmla="*/ 943 w 1059"/>
              <a:gd name="T17" fmla="*/ 1708 h 1769"/>
              <a:gd name="T18" fmla="*/ 615 w 1059"/>
              <a:gd name="T19" fmla="*/ 1748 h 1769"/>
              <a:gd name="T20" fmla="*/ 287 w 1059"/>
              <a:gd name="T21" fmla="*/ 1580 h 1769"/>
              <a:gd name="T22" fmla="*/ 39 w 1059"/>
              <a:gd name="T23" fmla="*/ 1580 h 1769"/>
              <a:gd name="T24" fmla="*/ 55 w 1059"/>
              <a:gd name="T25" fmla="*/ 1308 h 1769"/>
              <a:gd name="T26" fmla="*/ 239 w 1059"/>
              <a:gd name="T27" fmla="*/ 332 h 17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9"/>
              <a:gd name="T43" fmla="*/ 0 h 1769"/>
              <a:gd name="T44" fmla="*/ 1059 w 1059"/>
              <a:gd name="T45" fmla="*/ 1769 h 17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9" h="1769">
                <a:moveTo>
                  <a:pt x="239" y="332"/>
                </a:moveTo>
                <a:cubicBezTo>
                  <a:pt x="312" y="120"/>
                  <a:pt x="438" y="72"/>
                  <a:pt x="495" y="36"/>
                </a:cubicBezTo>
                <a:cubicBezTo>
                  <a:pt x="552" y="0"/>
                  <a:pt x="555" y="39"/>
                  <a:pt x="583" y="116"/>
                </a:cubicBezTo>
                <a:cubicBezTo>
                  <a:pt x="611" y="193"/>
                  <a:pt x="603" y="407"/>
                  <a:pt x="663" y="500"/>
                </a:cubicBezTo>
                <a:cubicBezTo>
                  <a:pt x="723" y="593"/>
                  <a:pt x="879" y="624"/>
                  <a:pt x="943" y="676"/>
                </a:cubicBezTo>
                <a:cubicBezTo>
                  <a:pt x="1007" y="728"/>
                  <a:pt x="1035" y="721"/>
                  <a:pt x="1047" y="812"/>
                </a:cubicBezTo>
                <a:cubicBezTo>
                  <a:pt x="1059" y="903"/>
                  <a:pt x="1026" y="1111"/>
                  <a:pt x="1015" y="1220"/>
                </a:cubicBezTo>
                <a:cubicBezTo>
                  <a:pt x="1004" y="1329"/>
                  <a:pt x="995" y="1387"/>
                  <a:pt x="983" y="1468"/>
                </a:cubicBezTo>
                <a:cubicBezTo>
                  <a:pt x="971" y="1549"/>
                  <a:pt x="1004" y="1661"/>
                  <a:pt x="943" y="1708"/>
                </a:cubicBezTo>
                <a:cubicBezTo>
                  <a:pt x="882" y="1755"/>
                  <a:pt x="724" y="1769"/>
                  <a:pt x="615" y="1748"/>
                </a:cubicBezTo>
                <a:cubicBezTo>
                  <a:pt x="506" y="1727"/>
                  <a:pt x="383" y="1608"/>
                  <a:pt x="287" y="1580"/>
                </a:cubicBezTo>
                <a:cubicBezTo>
                  <a:pt x="191" y="1552"/>
                  <a:pt x="78" y="1625"/>
                  <a:pt x="39" y="1580"/>
                </a:cubicBezTo>
                <a:cubicBezTo>
                  <a:pt x="0" y="1535"/>
                  <a:pt x="20" y="1515"/>
                  <a:pt x="55" y="1308"/>
                </a:cubicBezTo>
                <a:cubicBezTo>
                  <a:pt x="90" y="1101"/>
                  <a:pt x="166" y="544"/>
                  <a:pt x="239" y="33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Freeform 54"/>
          <p:cNvSpPr>
            <a:spLocks/>
          </p:cNvSpPr>
          <p:nvPr/>
        </p:nvSpPr>
        <p:spPr bwMode="auto">
          <a:xfrm>
            <a:off x="3495675" y="3686340"/>
            <a:ext cx="836613" cy="960438"/>
          </a:xfrm>
          <a:custGeom>
            <a:avLst/>
            <a:gdLst>
              <a:gd name="T0" fmla="*/ 125 w 946"/>
              <a:gd name="T1" fmla="*/ 200 h 1047"/>
              <a:gd name="T2" fmla="*/ 61 w 946"/>
              <a:gd name="T3" fmla="*/ 656 h 1047"/>
              <a:gd name="T4" fmla="*/ 29 w 946"/>
              <a:gd name="T5" fmla="*/ 880 h 1047"/>
              <a:gd name="T6" fmla="*/ 237 w 946"/>
              <a:gd name="T7" fmla="*/ 1032 h 1047"/>
              <a:gd name="T8" fmla="*/ 637 w 946"/>
              <a:gd name="T9" fmla="*/ 968 h 1047"/>
              <a:gd name="T10" fmla="*/ 901 w 946"/>
              <a:gd name="T11" fmla="*/ 1008 h 1047"/>
              <a:gd name="T12" fmla="*/ 909 w 946"/>
              <a:gd name="T13" fmla="*/ 752 h 1047"/>
              <a:gd name="T14" fmla="*/ 773 w 946"/>
              <a:gd name="T15" fmla="*/ 544 h 1047"/>
              <a:gd name="T16" fmla="*/ 773 w 946"/>
              <a:gd name="T17" fmla="*/ 304 h 1047"/>
              <a:gd name="T18" fmla="*/ 821 w 946"/>
              <a:gd name="T19" fmla="*/ 48 h 1047"/>
              <a:gd name="T20" fmla="*/ 725 w 946"/>
              <a:gd name="T21" fmla="*/ 16 h 1047"/>
              <a:gd name="T22" fmla="*/ 589 w 946"/>
              <a:gd name="T23" fmla="*/ 112 h 1047"/>
              <a:gd name="T24" fmla="*/ 517 w 946"/>
              <a:gd name="T25" fmla="*/ 312 h 1047"/>
              <a:gd name="T26" fmla="*/ 341 w 946"/>
              <a:gd name="T27" fmla="*/ 184 h 1047"/>
              <a:gd name="T28" fmla="*/ 181 w 946"/>
              <a:gd name="T29" fmla="*/ 160 h 1047"/>
              <a:gd name="T30" fmla="*/ 125 w 946"/>
              <a:gd name="T31" fmla="*/ 200 h 10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6"/>
              <a:gd name="T49" fmla="*/ 0 h 1047"/>
              <a:gd name="T50" fmla="*/ 946 w 946"/>
              <a:gd name="T51" fmla="*/ 1047 h 10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6" h="1047">
                <a:moveTo>
                  <a:pt x="125" y="200"/>
                </a:moveTo>
                <a:cubicBezTo>
                  <a:pt x="105" y="283"/>
                  <a:pt x="77" y="543"/>
                  <a:pt x="61" y="656"/>
                </a:cubicBezTo>
                <a:cubicBezTo>
                  <a:pt x="45" y="769"/>
                  <a:pt x="0" y="817"/>
                  <a:pt x="29" y="880"/>
                </a:cubicBezTo>
                <a:cubicBezTo>
                  <a:pt x="58" y="943"/>
                  <a:pt x="136" y="1017"/>
                  <a:pt x="237" y="1032"/>
                </a:cubicBezTo>
                <a:cubicBezTo>
                  <a:pt x="338" y="1047"/>
                  <a:pt x="526" y="972"/>
                  <a:pt x="637" y="968"/>
                </a:cubicBezTo>
                <a:cubicBezTo>
                  <a:pt x="748" y="964"/>
                  <a:pt x="856" y="1044"/>
                  <a:pt x="901" y="1008"/>
                </a:cubicBezTo>
                <a:cubicBezTo>
                  <a:pt x="946" y="972"/>
                  <a:pt x="930" y="829"/>
                  <a:pt x="909" y="752"/>
                </a:cubicBezTo>
                <a:cubicBezTo>
                  <a:pt x="888" y="675"/>
                  <a:pt x="796" y="619"/>
                  <a:pt x="773" y="544"/>
                </a:cubicBezTo>
                <a:cubicBezTo>
                  <a:pt x="750" y="469"/>
                  <a:pt x="765" y="387"/>
                  <a:pt x="773" y="304"/>
                </a:cubicBezTo>
                <a:cubicBezTo>
                  <a:pt x="781" y="221"/>
                  <a:pt x="829" y="96"/>
                  <a:pt x="821" y="48"/>
                </a:cubicBezTo>
                <a:cubicBezTo>
                  <a:pt x="813" y="0"/>
                  <a:pt x="763" y="5"/>
                  <a:pt x="725" y="16"/>
                </a:cubicBezTo>
                <a:cubicBezTo>
                  <a:pt x="687" y="27"/>
                  <a:pt x="624" y="63"/>
                  <a:pt x="589" y="112"/>
                </a:cubicBezTo>
                <a:cubicBezTo>
                  <a:pt x="554" y="161"/>
                  <a:pt x="558" y="300"/>
                  <a:pt x="517" y="312"/>
                </a:cubicBezTo>
                <a:cubicBezTo>
                  <a:pt x="476" y="324"/>
                  <a:pt x="397" y="209"/>
                  <a:pt x="341" y="184"/>
                </a:cubicBezTo>
                <a:cubicBezTo>
                  <a:pt x="285" y="159"/>
                  <a:pt x="217" y="159"/>
                  <a:pt x="181" y="160"/>
                </a:cubicBezTo>
                <a:cubicBezTo>
                  <a:pt x="145" y="161"/>
                  <a:pt x="145" y="117"/>
                  <a:pt x="125" y="200"/>
                </a:cubicBezTo>
                <a:close/>
              </a:path>
            </a:pathLst>
          </a:custGeom>
          <a:solidFill>
            <a:srgbClr val="FFD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56"/>
          <p:cNvSpPr txBox="1">
            <a:spLocks noChangeArrowheads="1"/>
          </p:cNvSpPr>
          <p:nvPr/>
        </p:nvSpPr>
        <p:spPr bwMode="auto">
          <a:xfrm>
            <a:off x="3281363" y="313547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49165" name="Text Box 57"/>
          <p:cNvSpPr txBox="1">
            <a:spLocks noChangeArrowheads="1"/>
          </p:cNvSpPr>
          <p:nvPr/>
        </p:nvSpPr>
        <p:spPr bwMode="auto">
          <a:xfrm>
            <a:off x="3649663" y="34291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L</a:t>
            </a:r>
            <a:endParaRPr lang="en-US" sz="1400">
              <a:latin typeface="Arial" charset="0"/>
            </a:endParaRPr>
          </a:p>
        </p:txBody>
      </p:sp>
      <p:sp>
        <p:nvSpPr>
          <p:cNvPr id="49166" name="AutoShape 58"/>
          <p:cNvSpPr>
            <a:spLocks noChangeArrowheads="1"/>
          </p:cNvSpPr>
          <p:nvPr/>
        </p:nvSpPr>
        <p:spPr bwMode="auto">
          <a:xfrm rot="-4091763">
            <a:off x="3556795" y="3466471"/>
            <a:ext cx="125412" cy="155575"/>
          </a:xfrm>
          <a:prstGeom prst="downArrow">
            <a:avLst>
              <a:gd name="adj1" fmla="val 50000"/>
              <a:gd name="adj2" fmla="val 3101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7" name="Text Box 59"/>
          <p:cNvSpPr txBox="1">
            <a:spLocks noChangeArrowheads="1"/>
          </p:cNvSpPr>
          <p:nvPr/>
        </p:nvSpPr>
        <p:spPr bwMode="auto">
          <a:xfrm>
            <a:off x="3524250" y="4226090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2Fe-2S</a:t>
            </a:r>
          </a:p>
        </p:txBody>
      </p:sp>
      <p:sp>
        <p:nvSpPr>
          <p:cNvPr id="49168" name="AutoShape 60"/>
          <p:cNvSpPr>
            <a:spLocks noChangeArrowheads="1"/>
          </p:cNvSpPr>
          <p:nvPr/>
        </p:nvSpPr>
        <p:spPr bwMode="auto">
          <a:xfrm rot="-888366">
            <a:off x="3816350" y="3765715"/>
            <a:ext cx="111125" cy="473075"/>
          </a:xfrm>
          <a:prstGeom prst="downArrow">
            <a:avLst>
              <a:gd name="adj1" fmla="val 50000"/>
              <a:gd name="adj2" fmla="val 106429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9" name="AutoShape 61"/>
          <p:cNvSpPr>
            <a:spLocks noChangeArrowheads="1"/>
          </p:cNvSpPr>
          <p:nvPr/>
        </p:nvSpPr>
        <p:spPr bwMode="auto">
          <a:xfrm rot="-8648376">
            <a:off x="4203700" y="3980028"/>
            <a:ext cx="128588" cy="282575"/>
          </a:xfrm>
          <a:prstGeom prst="downArrow">
            <a:avLst>
              <a:gd name="adj1" fmla="val 50000"/>
              <a:gd name="adj2" fmla="val 5493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70" name="Text Box 62"/>
          <p:cNvSpPr txBox="1">
            <a:spLocks noChangeArrowheads="1"/>
          </p:cNvSpPr>
          <p:nvPr/>
        </p:nvSpPr>
        <p:spPr bwMode="auto">
          <a:xfrm>
            <a:off x="4262438" y="379905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r>
              <a:rPr lang="en-US" sz="1400" baseline="-25000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49171" name="AutoShape 63"/>
          <p:cNvSpPr>
            <a:spLocks noChangeArrowheads="1"/>
          </p:cNvSpPr>
          <p:nvPr/>
        </p:nvSpPr>
        <p:spPr bwMode="auto">
          <a:xfrm rot="18516320" flipH="1">
            <a:off x="4788693" y="3964947"/>
            <a:ext cx="157163" cy="831850"/>
          </a:xfrm>
          <a:prstGeom prst="downArrow">
            <a:avLst>
              <a:gd name="adj1" fmla="val 50000"/>
              <a:gd name="adj2" fmla="val 13232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172" name="Text Box 64"/>
          <p:cNvSpPr txBox="1">
            <a:spLocks noChangeArrowheads="1"/>
          </p:cNvSpPr>
          <p:nvPr/>
        </p:nvSpPr>
        <p:spPr bwMode="auto">
          <a:xfrm>
            <a:off x="3300413" y="289417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b</a:t>
            </a:r>
            <a:endParaRPr lang="en-US" sz="1400" b="1">
              <a:latin typeface="Arial" charset="0"/>
            </a:endParaRPr>
          </a:p>
        </p:txBody>
      </p:sp>
      <p:sp>
        <p:nvSpPr>
          <p:cNvPr id="49173" name="Text Box 65"/>
          <p:cNvSpPr txBox="1">
            <a:spLocks noChangeArrowheads="1"/>
          </p:cNvSpPr>
          <p:nvPr/>
        </p:nvSpPr>
        <p:spPr bwMode="auto">
          <a:xfrm>
            <a:off x="3984625" y="3386303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c</a:t>
            </a:r>
            <a:r>
              <a:rPr lang="en-US" sz="1400" b="1" i="1" baseline="-25000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49174" name="Text Box 67"/>
          <p:cNvSpPr txBox="1">
            <a:spLocks noChangeArrowheads="1"/>
          </p:cNvSpPr>
          <p:nvPr/>
        </p:nvSpPr>
        <p:spPr bwMode="auto">
          <a:xfrm>
            <a:off x="4987925" y="461979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Cyto </a:t>
            </a: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c</a:t>
            </a: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75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365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Freeform 18"/>
          <p:cNvSpPr>
            <a:spLocks/>
          </p:cNvSpPr>
          <p:nvPr/>
        </p:nvSpPr>
        <p:spPr bwMode="auto">
          <a:xfrm>
            <a:off x="946150" y="2629065"/>
            <a:ext cx="839788" cy="1644650"/>
          </a:xfrm>
          <a:custGeom>
            <a:avLst/>
            <a:gdLst>
              <a:gd name="T0" fmla="*/ 469 w 1049"/>
              <a:gd name="T1" fmla="*/ 107 h 1764"/>
              <a:gd name="T2" fmla="*/ 69 w 1049"/>
              <a:gd name="T3" fmla="*/ 315 h 1764"/>
              <a:gd name="T4" fmla="*/ 53 w 1049"/>
              <a:gd name="T5" fmla="*/ 659 h 1764"/>
              <a:gd name="T6" fmla="*/ 61 w 1049"/>
              <a:gd name="T7" fmla="*/ 899 h 1764"/>
              <a:gd name="T8" fmla="*/ 141 w 1049"/>
              <a:gd name="T9" fmla="*/ 1123 h 1764"/>
              <a:gd name="T10" fmla="*/ 141 w 1049"/>
              <a:gd name="T11" fmla="*/ 1411 h 1764"/>
              <a:gd name="T12" fmla="*/ 133 w 1049"/>
              <a:gd name="T13" fmla="*/ 1731 h 1764"/>
              <a:gd name="T14" fmla="*/ 301 w 1049"/>
              <a:gd name="T15" fmla="*/ 1611 h 1764"/>
              <a:gd name="T16" fmla="*/ 533 w 1049"/>
              <a:gd name="T17" fmla="*/ 1539 h 1764"/>
              <a:gd name="T18" fmla="*/ 533 w 1049"/>
              <a:gd name="T19" fmla="*/ 1211 h 1764"/>
              <a:gd name="T20" fmla="*/ 765 w 1049"/>
              <a:gd name="T21" fmla="*/ 995 h 1764"/>
              <a:gd name="T22" fmla="*/ 957 w 1049"/>
              <a:gd name="T23" fmla="*/ 891 h 1764"/>
              <a:gd name="T24" fmla="*/ 1037 w 1049"/>
              <a:gd name="T25" fmla="*/ 747 h 1764"/>
              <a:gd name="T26" fmla="*/ 885 w 1049"/>
              <a:gd name="T27" fmla="*/ 531 h 1764"/>
              <a:gd name="T28" fmla="*/ 637 w 1049"/>
              <a:gd name="T29" fmla="*/ 547 h 1764"/>
              <a:gd name="T30" fmla="*/ 621 w 1049"/>
              <a:gd name="T31" fmla="*/ 411 h 1764"/>
              <a:gd name="T32" fmla="*/ 757 w 1049"/>
              <a:gd name="T33" fmla="*/ 307 h 1764"/>
              <a:gd name="T34" fmla="*/ 949 w 1049"/>
              <a:gd name="T35" fmla="*/ 203 h 1764"/>
              <a:gd name="T36" fmla="*/ 749 w 1049"/>
              <a:gd name="T37" fmla="*/ 19 h 1764"/>
              <a:gd name="T38" fmla="*/ 469 w 1049"/>
              <a:gd name="T39" fmla="*/ 107 h 17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9"/>
              <a:gd name="T61" fmla="*/ 0 h 1764"/>
              <a:gd name="T62" fmla="*/ 1049 w 1049"/>
              <a:gd name="T63" fmla="*/ 1764 h 17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9" h="1764">
                <a:moveTo>
                  <a:pt x="469" y="107"/>
                </a:moveTo>
                <a:cubicBezTo>
                  <a:pt x="356" y="156"/>
                  <a:pt x="138" y="223"/>
                  <a:pt x="69" y="315"/>
                </a:cubicBezTo>
                <a:cubicBezTo>
                  <a:pt x="0" y="407"/>
                  <a:pt x="54" y="562"/>
                  <a:pt x="53" y="659"/>
                </a:cubicBezTo>
                <a:cubicBezTo>
                  <a:pt x="52" y="756"/>
                  <a:pt x="46" y="822"/>
                  <a:pt x="61" y="899"/>
                </a:cubicBezTo>
                <a:cubicBezTo>
                  <a:pt x="76" y="976"/>
                  <a:pt x="128" y="1038"/>
                  <a:pt x="141" y="1123"/>
                </a:cubicBezTo>
                <a:cubicBezTo>
                  <a:pt x="154" y="1208"/>
                  <a:pt x="142" y="1310"/>
                  <a:pt x="141" y="1411"/>
                </a:cubicBezTo>
                <a:cubicBezTo>
                  <a:pt x="140" y="1512"/>
                  <a:pt x="106" y="1698"/>
                  <a:pt x="133" y="1731"/>
                </a:cubicBezTo>
                <a:cubicBezTo>
                  <a:pt x="160" y="1764"/>
                  <a:pt x="234" y="1643"/>
                  <a:pt x="301" y="1611"/>
                </a:cubicBezTo>
                <a:cubicBezTo>
                  <a:pt x="368" y="1579"/>
                  <a:pt x="494" y="1606"/>
                  <a:pt x="533" y="1539"/>
                </a:cubicBezTo>
                <a:cubicBezTo>
                  <a:pt x="572" y="1472"/>
                  <a:pt x="494" y="1302"/>
                  <a:pt x="533" y="1211"/>
                </a:cubicBezTo>
                <a:cubicBezTo>
                  <a:pt x="572" y="1120"/>
                  <a:pt x="694" y="1048"/>
                  <a:pt x="765" y="995"/>
                </a:cubicBezTo>
                <a:cubicBezTo>
                  <a:pt x="836" y="942"/>
                  <a:pt x="912" y="932"/>
                  <a:pt x="957" y="891"/>
                </a:cubicBezTo>
                <a:cubicBezTo>
                  <a:pt x="1002" y="850"/>
                  <a:pt x="1049" y="807"/>
                  <a:pt x="1037" y="747"/>
                </a:cubicBezTo>
                <a:cubicBezTo>
                  <a:pt x="1025" y="687"/>
                  <a:pt x="952" y="564"/>
                  <a:pt x="885" y="531"/>
                </a:cubicBezTo>
                <a:cubicBezTo>
                  <a:pt x="818" y="498"/>
                  <a:pt x="681" y="567"/>
                  <a:pt x="637" y="547"/>
                </a:cubicBezTo>
                <a:cubicBezTo>
                  <a:pt x="593" y="527"/>
                  <a:pt x="601" y="451"/>
                  <a:pt x="621" y="411"/>
                </a:cubicBezTo>
                <a:cubicBezTo>
                  <a:pt x="641" y="371"/>
                  <a:pt x="702" y="342"/>
                  <a:pt x="757" y="307"/>
                </a:cubicBezTo>
                <a:cubicBezTo>
                  <a:pt x="812" y="272"/>
                  <a:pt x="950" y="251"/>
                  <a:pt x="949" y="203"/>
                </a:cubicBezTo>
                <a:cubicBezTo>
                  <a:pt x="948" y="155"/>
                  <a:pt x="832" y="38"/>
                  <a:pt x="749" y="19"/>
                </a:cubicBezTo>
                <a:cubicBezTo>
                  <a:pt x="666" y="0"/>
                  <a:pt x="582" y="58"/>
                  <a:pt x="469" y="10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Freeform 19"/>
          <p:cNvSpPr>
            <a:spLocks/>
          </p:cNvSpPr>
          <p:nvPr/>
        </p:nvSpPr>
        <p:spPr bwMode="auto">
          <a:xfrm>
            <a:off x="1162050" y="3430753"/>
            <a:ext cx="1352550" cy="1017587"/>
          </a:xfrm>
          <a:custGeom>
            <a:avLst/>
            <a:gdLst>
              <a:gd name="T0" fmla="*/ 28 w 1839"/>
              <a:gd name="T1" fmla="*/ 847 h 1091"/>
              <a:gd name="T2" fmla="*/ 124 w 1839"/>
              <a:gd name="T3" fmla="*/ 775 h 1091"/>
              <a:gd name="T4" fmla="*/ 364 w 1839"/>
              <a:gd name="T5" fmla="*/ 711 h 1091"/>
              <a:gd name="T6" fmla="*/ 388 w 1839"/>
              <a:gd name="T7" fmla="*/ 631 h 1091"/>
              <a:gd name="T8" fmla="*/ 348 w 1839"/>
              <a:gd name="T9" fmla="*/ 407 h 1091"/>
              <a:gd name="T10" fmla="*/ 444 w 1839"/>
              <a:gd name="T11" fmla="*/ 255 h 1091"/>
              <a:gd name="T12" fmla="*/ 596 w 1839"/>
              <a:gd name="T13" fmla="*/ 143 h 1091"/>
              <a:gd name="T14" fmla="*/ 796 w 1839"/>
              <a:gd name="T15" fmla="*/ 15 h 1091"/>
              <a:gd name="T16" fmla="*/ 980 w 1839"/>
              <a:gd name="T17" fmla="*/ 55 h 1091"/>
              <a:gd name="T18" fmla="*/ 1060 w 1839"/>
              <a:gd name="T19" fmla="*/ 199 h 1091"/>
              <a:gd name="T20" fmla="*/ 1196 w 1839"/>
              <a:gd name="T21" fmla="*/ 231 h 1091"/>
              <a:gd name="T22" fmla="*/ 1572 w 1839"/>
              <a:gd name="T23" fmla="*/ 119 h 1091"/>
              <a:gd name="T24" fmla="*/ 1716 w 1839"/>
              <a:gd name="T25" fmla="*/ 223 h 1091"/>
              <a:gd name="T26" fmla="*/ 1788 w 1839"/>
              <a:gd name="T27" fmla="*/ 399 h 1091"/>
              <a:gd name="T28" fmla="*/ 1820 w 1839"/>
              <a:gd name="T29" fmla="*/ 615 h 1091"/>
              <a:gd name="T30" fmla="*/ 1676 w 1839"/>
              <a:gd name="T31" fmla="*/ 951 h 1091"/>
              <a:gd name="T32" fmla="*/ 1268 w 1839"/>
              <a:gd name="T33" fmla="*/ 1079 h 1091"/>
              <a:gd name="T34" fmla="*/ 964 w 1839"/>
              <a:gd name="T35" fmla="*/ 1023 h 1091"/>
              <a:gd name="T36" fmla="*/ 748 w 1839"/>
              <a:gd name="T37" fmla="*/ 895 h 1091"/>
              <a:gd name="T38" fmla="*/ 612 w 1839"/>
              <a:gd name="T39" fmla="*/ 919 h 1091"/>
              <a:gd name="T40" fmla="*/ 196 w 1839"/>
              <a:gd name="T41" fmla="*/ 1015 h 1091"/>
              <a:gd name="T42" fmla="*/ 28 w 1839"/>
              <a:gd name="T43" fmla="*/ 951 h 1091"/>
              <a:gd name="T44" fmla="*/ 28 w 1839"/>
              <a:gd name="T45" fmla="*/ 847 h 109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39"/>
              <a:gd name="T70" fmla="*/ 0 h 1091"/>
              <a:gd name="T71" fmla="*/ 1839 w 1839"/>
              <a:gd name="T72" fmla="*/ 1091 h 109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39" h="1091">
                <a:moveTo>
                  <a:pt x="28" y="847"/>
                </a:moveTo>
                <a:cubicBezTo>
                  <a:pt x="44" y="818"/>
                  <a:pt x="68" y="798"/>
                  <a:pt x="124" y="775"/>
                </a:cubicBezTo>
                <a:cubicBezTo>
                  <a:pt x="180" y="752"/>
                  <a:pt x="320" y="735"/>
                  <a:pt x="364" y="711"/>
                </a:cubicBezTo>
                <a:cubicBezTo>
                  <a:pt x="408" y="687"/>
                  <a:pt x="391" y="682"/>
                  <a:pt x="388" y="631"/>
                </a:cubicBezTo>
                <a:cubicBezTo>
                  <a:pt x="385" y="580"/>
                  <a:pt x="339" y="470"/>
                  <a:pt x="348" y="407"/>
                </a:cubicBezTo>
                <a:cubicBezTo>
                  <a:pt x="357" y="344"/>
                  <a:pt x="403" y="299"/>
                  <a:pt x="444" y="255"/>
                </a:cubicBezTo>
                <a:cubicBezTo>
                  <a:pt x="485" y="211"/>
                  <a:pt x="537" y="183"/>
                  <a:pt x="596" y="143"/>
                </a:cubicBezTo>
                <a:cubicBezTo>
                  <a:pt x="655" y="103"/>
                  <a:pt x="732" y="30"/>
                  <a:pt x="796" y="15"/>
                </a:cubicBezTo>
                <a:cubicBezTo>
                  <a:pt x="860" y="0"/>
                  <a:pt x="936" y="24"/>
                  <a:pt x="980" y="55"/>
                </a:cubicBezTo>
                <a:cubicBezTo>
                  <a:pt x="1024" y="86"/>
                  <a:pt x="1024" y="170"/>
                  <a:pt x="1060" y="199"/>
                </a:cubicBezTo>
                <a:cubicBezTo>
                  <a:pt x="1096" y="228"/>
                  <a:pt x="1111" y="244"/>
                  <a:pt x="1196" y="231"/>
                </a:cubicBezTo>
                <a:cubicBezTo>
                  <a:pt x="1281" y="218"/>
                  <a:pt x="1485" y="120"/>
                  <a:pt x="1572" y="119"/>
                </a:cubicBezTo>
                <a:cubicBezTo>
                  <a:pt x="1659" y="118"/>
                  <a:pt x="1680" y="176"/>
                  <a:pt x="1716" y="223"/>
                </a:cubicBezTo>
                <a:cubicBezTo>
                  <a:pt x="1752" y="270"/>
                  <a:pt x="1771" y="334"/>
                  <a:pt x="1788" y="399"/>
                </a:cubicBezTo>
                <a:cubicBezTo>
                  <a:pt x="1805" y="464"/>
                  <a:pt x="1839" y="523"/>
                  <a:pt x="1820" y="615"/>
                </a:cubicBezTo>
                <a:cubicBezTo>
                  <a:pt x="1801" y="707"/>
                  <a:pt x="1768" y="874"/>
                  <a:pt x="1676" y="951"/>
                </a:cubicBezTo>
                <a:cubicBezTo>
                  <a:pt x="1584" y="1028"/>
                  <a:pt x="1387" y="1067"/>
                  <a:pt x="1268" y="1079"/>
                </a:cubicBezTo>
                <a:cubicBezTo>
                  <a:pt x="1149" y="1091"/>
                  <a:pt x="1051" y="1054"/>
                  <a:pt x="964" y="1023"/>
                </a:cubicBezTo>
                <a:cubicBezTo>
                  <a:pt x="877" y="992"/>
                  <a:pt x="807" y="912"/>
                  <a:pt x="748" y="895"/>
                </a:cubicBezTo>
                <a:cubicBezTo>
                  <a:pt x="689" y="878"/>
                  <a:pt x="704" y="899"/>
                  <a:pt x="612" y="919"/>
                </a:cubicBezTo>
                <a:cubicBezTo>
                  <a:pt x="520" y="939"/>
                  <a:pt x="293" y="1010"/>
                  <a:pt x="196" y="1015"/>
                </a:cubicBezTo>
                <a:cubicBezTo>
                  <a:pt x="99" y="1020"/>
                  <a:pt x="56" y="976"/>
                  <a:pt x="28" y="951"/>
                </a:cubicBezTo>
                <a:cubicBezTo>
                  <a:pt x="0" y="926"/>
                  <a:pt x="12" y="876"/>
                  <a:pt x="28" y="847"/>
                </a:cubicBezTo>
                <a:close/>
              </a:path>
            </a:pathLst>
          </a:custGeom>
          <a:solidFill>
            <a:srgbClr val="759E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Text Box 29"/>
          <p:cNvSpPr txBox="1">
            <a:spLocks noChangeArrowheads="1"/>
          </p:cNvSpPr>
          <p:nvPr/>
        </p:nvSpPr>
        <p:spPr bwMode="auto">
          <a:xfrm>
            <a:off x="1255713" y="3851440"/>
            <a:ext cx="322262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</a:t>
            </a:r>
          </a:p>
        </p:txBody>
      </p:sp>
      <p:sp>
        <p:nvSpPr>
          <p:cNvPr id="49179" name="Text Box 30"/>
          <p:cNvSpPr txBox="1">
            <a:spLocks noChangeArrowheads="1"/>
          </p:cNvSpPr>
          <p:nvPr/>
        </p:nvSpPr>
        <p:spPr bwMode="auto">
          <a:xfrm>
            <a:off x="1633538" y="3645065"/>
            <a:ext cx="76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2Fe-2S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1993900" y="394827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QH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81" name="Text Box 32"/>
          <p:cNvSpPr txBox="1">
            <a:spLocks noChangeArrowheads="1"/>
          </p:cNvSpPr>
          <p:nvPr/>
        </p:nvSpPr>
        <p:spPr bwMode="auto">
          <a:xfrm>
            <a:off x="944563" y="2875128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FMN</a:t>
            </a:r>
          </a:p>
        </p:txBody>
      </p:sp>
      <p:sp>
        <p:nvSpPr>
          <p:cNvPr id="49182" name="Text Box 33"/>
          <p:cNvSpPr txBox="1">
            <a:spLocks noChangeArrowheads="1"/>
          </p:cNvSpPr>
          <p:nvPr/>
        </p:nvSpPr>
        <p:spPr bwMode="auto">
          <a:xfrm>
            <a:off x="958850" y="328152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4Fe-4S</a:t>
            </a:r>
          </a:p>
        </p:txBody>
      </p:sp>
      <p:sp>
        <p:nvSpPr>
          <p:cNvPr id="49183" name="AutoShape 34"/>
          <p:cNvSpPr>
            <a:spLocks noChangeArrowheads="1"/>
          </p:cNvSpPr>
          <p:nvPr/>
        </p:nvSpPr>
        <p:spPr bwMode="auto">
          <a:xfrm rot="12794967" flipV="1">
            <a:off x="1574800" y="2932278"/>
            <a:ext cx="311150" cy="268287"/>
          </a:xfrm>
          <a:custGeom>
            <a:avLst/>
            <a:gdLst>
              <a:gd name="T0" fmla="*/ 155575 w 21600"/>
              <a:gd name="T1" fmla="*/ -12 h 21600"/>
              <a:gd name="T2" fmla="*/ 38879 w 21600"/>
              <a:gd name="T3" fmla="*/ 134131 h 21600"/>
              <a:gd name="T4" fmla="*/ 155575 w 21600"/>
              <a:gd name="T5" fmla="*/ 67059 h 21600"/>
              <a:gd name="T6" fmla="*/ 350044 w 21600"/>
              <a:gd name="T7" fmla="*/ 134144 h 21600"/>
              <a:gd name="T8" fmla="*/ 272256 w 21600"/>
              <a:gd name="T9" fmla="*/ 201215 h 21600"/>
              <a:gd name="T10" fmla="*/ 194469 w 21600"/>
              <a:gd name="T11" fmla="*/ 1341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7CE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4" name="Text Box 35"/>
          <p:cNvSpPr txBox="1">
            <a:spLocks noChangeArrowheads="1"/>
          </p:cNvSpPr>
          <p:nvPr/>
        </p:nvSpPr>
        <p:spPr bwMode="auto">
          <a:xfrm>
            <a:off x="1790700" y="3018003"/>
            <a:ext cx="7604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" charset="0"/>
              </a:rPr>
              <a:t>NADH</a:t>
            </a:r>
          </a:p>
        </p:txBody>
      </p:sp>
      <p:sp>
        <p:nvSpPr>
          <p:cNvPr id="49185" name="AutoShape 36"/>
          <p:cNvSpPr>
            <a:spLocks noChangeArrowheads="1"/>
          </p:cNvSpPr>
          <p:nvPr/>
        </p:nvSpPr>
        <p:spPr bwMode="auto">
          <a:xfrm>
            <a:off x="1246188" y="3118015"/>
            <a:ext cx="96837" cy="1936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6" name="AutoShape 37"/>
          <p:cNvSpPr>
            <a:spLocks noChangeArrowheads="1"/>
          </p:cNvSpPr>
          <p:nvPr/>
        </p:nvSpPr>
        <p:spPr bwMode="auto">
          <a:xfrm rot="-888366">
            <a:off x="1327150" y="3533940"/>
            <a:ext cx="85725" cy="290513"/>
          </a:xfrm>
          <a:prstGeom prst="downArrow">
            <a:avLst>
              <a:gd name="adj1" fmla="val 50000"/>
              <a:gd name="adj2" fmla="val 8472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7" name="AutoShape 38"/>
          <p:cNvSpPr>
            <a:spLocks noChangeArrowheads="1"/>
          </p:cNvSpPr>
          <p:nvPr/>
        </p:nvSpPr>
        <p:spPr bwMode="auto">
          <a:xfrm rot="-7007816">
            <a:off x="1541463" y="3824452"/>
            <a:ext cx="128588" cy="144463"/>
          </a:xfrm>
          <a:prstGeom prst="downArrow">
            <a:avLst>
              <a:gd name="adj1" fmla="val 50000"/>
              <a:gd name="adj2" fmla="val 28086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8" name="AutoShape 39"/>
          <p:cNvSpPr>
            <a:spLocks noChangeArrowheads="1"/>
          </p:cNvSpPr>
          <p:nvPr/>
        </p:nvSpPr>
        <p:spPr bwMode="auto">
          <a:xfrm rot="-2634254">
            <a:off x="1976438" y="3883190"/>
            <a:ext cx="114300" cy="163513"/>
          </a:xfrm>
          <a:prstGeom prst="downArrow">
            <a:avLst>
              <a:gd name="adj1" fmla="val 50000"/>
              <a:gd name="adj2" fmla="val 35764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9" name="Text Box 41"/>
          <p:cNvSpPr txBox="1">
            <a:spLocks noChangeArrowheads="1"/>
          </p:cNvSpPr>
          <p:nvPr/>
        </p:nvSpPr>
        <p:spPr bwMode="auto">
          <a:xfrm>
            <a:off x="2667000" y="3799053"/>
            <a:ext cx="514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QH</a:t>
            </a:r>
            <a:r>
              <a:rPr lang="en-US" sz="1400" baseline="-25000"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49190" name="Text Box 42"/>
          <p:cNvSpPr txBox="1">
            <a:spLocks noChangeArrowheads="1"/>
          </p:cNvSpPr>
          <p:nvPr/>
        </p:nvSpPr>
        <p:spPr bwMode="auto">
          <a:xfrm>
            <a:off x="1588" y="3198978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matrix</a:t>
            </a:r>
          </a:p>
        </p:txBody>
      </p:sp>
      <p:sp>
        <p:nvSpPr>
          <p:cNvPr id="49191" name="Text Box 43"/>
          <p:cNvSpPr txBox="1">
            <a:spLocks noChangeArrowheads="1"/>
          </p:cNvSpPr>
          <p:nvPr/>
        </p:nvSpPr>
        <p:spPr bwMode="auto">
          <a:xfrm>
            <a:off x="0" y="4372140"/>
            <a:ext cx="1379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intermembrane</a:t>
            </a:r>
          </a:p>
          <a:p>
            <a:r>
              <a:rPr lang="en-US" sz="1400" i="1">
                <a:latin typeface="Arial" charset="0"/>
              </a:rPr>
              <a:t>space</a:t>
            </a:r>
          </a:p>
        </p:txBody>
      </p:sp>
      <p:sp>
        <p:nvSpPr>
          <p:cNvPr id="49192" name="AutoShape 55"/>
          <p:cNvSpPr>
            <a:spLocks noChangeArrowheads="1"/>
          </p:cNvSpPr>
          <p:nvPr/>
        </p:nvSpPr>
        <p:spPr bwMode="auto">
          <a:xfrm rot="-8125215">
            <a:off x="3132138" y="3403765"/>
            <a:ext cx="109537" cy="533400"/>
          </a:xfrm>
          <a:prstGeom prst="downArrow">
            <a:avLst>
              <a:gd name="adj1" fmla="val 50000"/>
              <a:gd name="adj2" fmla="val 12174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3" name="Picture 7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400675" y="3599028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4" name="AutoShape 40"/>
          <p:cNvSpPr>
            <a:spLocks noChangeArrowheads="1"/>
          </p:cNvSpPr>
          <p:nvPr/>
        </p:nvSpPr>
        <p:spPr bwMode="auto">
          <a:xfrm rot="-5338416">
            <a:off x="2513806" y="3925259"/>
            <a:ext cx="123825" cy="261938"/>
          </a:xfrm>
          <a:prstGeom prst="downArrow">
            <a:avLst>
              <a:gd name="adj1" fmla="val 50000"/>
              <a:gd name="adj2" fmla="val 5288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5" name="Picture 8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708900" y="3583153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7805738" y="2592553"/>
            <a:ext cx="863600" cy="1730375"/>
            <a:chOff x="4245" y="1395"/>
            <a:chExt cx="544" cy="1090"/>
          </a:xfrm>
        </p:grpSpPr>
        <p:sp>
          <p:nvSpPr>
            <p:cNvPr id="49218" name="AutoShape 78"/>
            <p:cNvSpPr>
              <a:spLocks noChangeArrowheads="1"/>
            </p:cNvSpPr>
            <p:nvPr/>
          </p:nvSpPr>
          <p:spPr bwMode="auto">
            <a:xfrm>
              <a:off x="4320" y="1909"/>
              <a:ext cx="395" cy="576"/>
            </a:xfrm>
            <a:prstGeom prst="roundRect">
              <a:avLst>
                <a:gd name="adj" fmla="val 16667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4245" y="1395"/>
              <a:ext cx="544" cy="614"/>
              <a:chOff x="4245" y="1450"/>
              <a:chExt cx="544" cy="614"/>
            </a:xfrm>
          </p:grpSpPr>
          <p:sp>
            <p:nvSpPr>
              <p:cNvPr id="49220" name="Oval 81"/>
              <p:cNvSpPr>
                <a:spLocks noChangeArrowheads="1"/>
              </p:cNvSpPr>
              <p:nvPr/>
            </p:nvSpPr>
            <p:spPr bwMode="auto">
              <a:xfrm>
                <a:off x="4373" y="1450"/>
                <a:ext cx="267" cy="528"/>
              </a:xfrm>
              <a:prstGeom prst="ellipse">
                <a:avLst/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1" name="Oval 80"/>
              <p:cNvSpPr>
                <a:spLocks noChangeArrowheads="1"/>
              </p:cNvSpPr>
              <p:nvPr/>
            </p:nvSpPr>
            <p:spPr bwMode="auto">
              <a:xfrm>
                <a:off x="4522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2" name="Oval 79"/>
              <p:cNvSpPr>
                <a:spLocks noChangeArrowheads="1"/>
              </p:cNvSpPr>
              <p:nvPr/>
            </p:nvSpPr>
            <p:spPr bwMode="auto">
              <a:xfrm>
                <a:off x="4245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3" name="Oval 82"/>
              <p:cNvSpPr>
                <a:spLocks noChangeArrowheads="1"/>
              </p:cNvSpPr>
              <p:nvPr/>
            </p:nvSpPr>
            <p:spPr bwMode="auto">
              <a:xfrm>
                <a:off x="4374" y="1536"/>
                <a:ext cx="267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AFF8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197" name="Freeform 92"/>
          <p:cNvSpPr>
            <a:spLocks/>
          </p:cNvSpPr>
          <p:nvPr/>
        </p:nvSpPr>
        <p:spPr bwMode="auto">
          <a:xfrm flipH="1" flipV="1">
            <a:off x="5927725" y="3035465"/>
            <a:ext cx="652463" cy="2020888"/>
          </a:xfrm>
          <a:custGeom>
            <a:avLst/>
            <a:gdLst>
              <a:gd name="T0" fmla="*/ 25 w 411"/>
              <a:gd name="T1" fmla="*/ 78 h 1273"/>
              <a:gd name="T2" fmla="*/ 4 w 411"/>
              <a:gd name="T3" fmla="*/ 601 h 1273"/>
              <a:gd name="T4" fmla="*/ 47 w 411"/>
              <a:gd name="T5" fmla="*/ 1060 h 1273"/>
              <a:gd name="T6" fmla="*/ 143 w 411"/>
              <a:gd name="T7" fmla="*/ 1198 h 1273"/>
              <a:gd name="T8" fmla="*/ 345 w 411"/>
              <a:gd name="T9" fmla="*/ 1198 h 1273"/>
              <a:gd name="T10" fmla="*/ 345 w 411"/>
              <a:gd name="T11" fmla="*/ 750 h 1273"/>
              <a:gd name="T12" fmla="*/ 399 w 411"/>
              <a:gd name="T13" fmla="*/ 366 h 1273"/>
              <a:gd name="T14" fmla="*/ 271 w 411"/>
              <a:gd name="T15" fmla="*/ 132 h 1273"/>
              <a:gd name="T16" fmla="*/ 121 w 411"/>
              <a:gd name="T17" fmla="*/ 132 h 1273"/>
              <a:gd name="T18" fmla="*/ 25 w 411"/>
              <a:gd name="T19" fmla="*/ 78 h 1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1"/>
              <a:gd name="T31" fmla="*/ 0 h 1273"/>
              <a:gd name="T32" fmla="*/ 411 w 411"/>
              <a:gd name="T33" fmla="*/ 1273 h 1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1" h="1273">
                <a:moveTo>
                  <a:pt x="25" y="78"/>
                </a:moveTo>
                <a:cubicBezTo>
                  <a:pt x="6" y="156"/>
                  <a:pt x="0" y="437"/>
                  <a:pt x="4" y="601"/>
                </a:cubicBezTo>
                <a:cubicBezTo>
                  <a:pt x="8" y="765"/>
                  <a:pt x="24" y="961"/>
                  <a:pt x="47" y="1060"/>
                </a:cubicBezTo>
                <a:cubicBezTo>
                  <a:pt x="70" y="1159"/>
                  <a:pt x="93" y="1175"/>
                  <a:pt x="143" y="1198"/>
                </a:cubicBezTo>
                <a:cubicBezTo>
                  <a:pt x="193" y="1221"/>
                  <a:pt x="311" y="1273"/>
                  <a:pt x="345" y="1198"/>
                </a:cubicBezTo>
                <a:cubicBezTo>
                  <a:pt x="379" y="1123"/>
                  <a:pt x="336" y="889"/>
                  <a:pt x="345" y="750"/>
                </a:cubicBezTo>
                <a:cubicBezTo>
                  <a:pt x="354" y="611"/>
                  <a:pt x="411" y="469"/>
                  <a:pt x="399" y="366"/>
                </a:cubicBezTo>
                <a:cubicBezTo>
                  <a:pt x="387" y="263"/>
                  <a:pt x="317" y="171"/>
                  <a:pt x="271" y="132"/>
                </a:cubicBezTo>
                <a:cubicBezTo>
                  <a:pt x="225" y="93"/>
                  <a:pt x="160" y="134"/>
                  <a:pt x="121" y="132"/>
                </a:cubicBezTo>
                <a:cubicBezTo>
                  <a:pt x="82" y="130"/>
                  <a:pt x="44" y="0"/>
                  <a:pt x="25" y="78"/>
                </a:cubicBezTo>
                <a:close/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98" name="AutoShape 87"/>
          <p:cNvSpPr>
            <a:spLocks noChangeArrowheads="1"/>
          </p:cNvSpPr>
          <p:nvPr/>
        </p:nvSpPr>
        <p:spPr bwMode="auto">
          <a:xfrm flipH="1">
            <a:off x="6980238" y="3362490"/>
            <a:ext cx="212725" cy="1095375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624" name="AutoShape 88"/>
          <p:cNvSpPr>
            <a:spLocks noChangeArrowheads="1"/>
          </p:cNvSpPr>
          <p:nvPr/>
        </p:nvSpPr>
        <p:spPr bwMode="auto">
          <a:xfrm flipH="1">
            <a:off x="6811963" y="3362490"/>
            <a:ext cx="212725" cy="1095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>
                  <a:gamma/>
                  <a:tint val="5098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7" charset="0"/>
            </a:endParaRPr>
          </a:p>
        </p:txBody>
      </p:sp>
      <p:sp>
        <p:nvSpPr>
          <p:cNvPr id="49200" name="Freeform 91"/>
          <p:cNvSpPr>
            <a:spLocks/>
          </p:cNvSpPr>
          <p:nvPr/>
        </p:nvSpPr>
        <p:spPr bwMode="auto">
          <a:xfrm>
            <a:off x="6173788" y="3249778"/>
            <a:ext cx="719137" cy="1433512"/>
          </a:xfrm>
          <a:custGeom>
            <a:avLst/>
            <a:gdLst>
              <a:gd name="T0" fmla="*/ 62 w 453"/>
              <a:gd name="T1" fmla="*/ 44 h 903"/>
              <a:gd name="T2" fmla="*/ 9 w 453"/>
              <a:gd name="T3" fmla="*/ 311 h 903"/>
              <a:gd name="T4" fmla="*/ 9 w 453"/>
              <a:gd name="T5" fmla="*/ 578 h 903"/>
              <a:gd name="T6" fmla="*/ 52 w 453"/>
              <a:gd name="T7" fmla="*/ 770 h 903"/>
              <a:gd name="T8" fmla="*/ 222 w 453"/>
              <a:gd name="T9" fmla="*/ 876 h 903"/>
              <a:gd name="T10" fmla="*/ 382 w 453"/>
              <a:gd name="T11" fmla="*/ 876 h 903"/>
              <a:gd name="T12" fmla="*/ 446 w 453"/>
              <a:gd name="T13" fmla="*/ 716 h 903"/>
              <a:gd name="T14" fmla="*/ 425 w 453"/>
              <a:gd name="T15" fmla="*/ 300 h 903"/>
              <a:gd name="T16" fmla="*/ 425 w 453"/>
              <a:gd name="T17" fmla="*/ 55 h 903"/>
              <a:gd name="T18" fmla="*/ 254 w 453"/>
              <a:gd name="T19" fmla="*/ 23 h 903"/>
              <a:gd name="T20" fmla="*/ 137 w 453"/>
              <a:gd name="T21" fmla="*/ 44 h 903"/>
              <a:gd name="T22" fmla="*/ 62 w 453"/>
              <a:gd name="T23" fmla="*/ 44 h 9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3"/>
              <a:gd name="T37" fmla="*/ 0 h 903"/>
              <a:gd name="T38" fmla="*/ 453 w 453"/>
              <a:gd name="T39" fmla="*/ 903 h 9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3" h="903">
                <a:moveTo>
                  <a:pt x="62" y="44"/>
                </a:moveTo>
                <a:cubicBezTo>
                  <a:pt x="41" y="88"/>
                  <a:pt x="18" y="222"/>
                  <a:pt x="9" y="311"/>
                </a:cubicBezTo>
                <a:cubicBezTo>
                  <a:pt x="0" y="400"/>
                  <a:pt x="2" y="502"/>
                  <a:pt x="9" y="578"/>
                </a:cubicBezTo>
                <a:cubicBezTo>
                  <a:pt x="16" y="654"/>
                  <a:pt x="17" y="720"/>
                  <a:pt x="52" y="770"/>
                </a:cubicBezTo>
                <a:cubicBezTo>
                  <a:pt x="87" y="820"/>
                  <a:pt x="167" y="858"/>
                  <a:pt x="222" y="876"/>
                </a:cubicBezTo>
                <a:cubicBezTo>
                  <a:pt x="277" y="894"/>
                  <a:pt x="345" y="903"/>
                  <a:pt x="382" y="876"/>
                </a:cubicBezTo>
                <a:cubicBezTo>
                  <a:pt x="419" y="849"/>
                  <a:pt x="439" y="812"/>
                  <a:pt x="446" y="716"/>
                </a:cubicBezTo>
                <a:cubicBezTo>
                  <a:pt x="453" y="620"/>
                  <a:pt x="428" y="410"/>
                  <a:pt x="425" y="300"/>
                </a:cubicBezTo>
                <a:cubicBezTo>
                  <a:pt x="422" y="190"/>
                  <a:pt x="453" y="101"/>
                  <a:pt x="425" y="55"/>
                </a:cubicBezTo>
                <a:cubicBezTo>
                  <a:pt x="397" y="9"/>
                  <a:pt x="302" y="25"/>
                  <a:pt x="254" y="23"/>
                </a:cubicBezTo>
                <a:cubicBezTo>
                  <a:pt x="206" y="21"/>
                  <a:pt x="167" y="39"/>
                  <a:pt x="137" y="44"/>
                </a:cubicBezTo>
                <a:cubicBezTo>
                  <a:pt x="107" y="49"/>
                  <a:pt x="83" y="0"/>
                  <a:pt x="62" y="44"/>
                </a:cubicBezTo>
                <a:close/>
              </a:path>
            </a:pathLst>
          </a:custGeom>
          <a:solidFill>
            <a:srgbClr val="6262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1" name="Text Box 95"/>
          <p:cNvSpPr txBox="1">
            <a:spLocks noChangeArrowheads="1"/>
          </p:cNvSpPr>
          <p:nvPr/>
        </p:nvSpPr>
        <p:spPr bwMode="auto">
          <a:xfrm flipH="1">
            <a:off x="6029325" y="451342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Cu</a:t>
            </a:r>
            <a:r>
              <a:rPr lang="en-US" sz="1400" baseline="-25000">
                <a:latin typeface="Arial" charset="0"/>
              </a:rPr>
              <a:t>A</a:t>
            </a:r>
            <a:endParaRPr lang="en-US" sz="1400">
              <a:latin typeface="Arial" charset="0"/>
            </a:endParaRPr>
          </a:p>
        </p:txBody>
      </p:sp>
      <p:sp>
        <p:nvSpPr>
          <p:cNvPr id="49202" name="Text Box 97"/>
          <p:cNvSpPr txBox="1">
            <a:spLocks noChangeArrowheads="1"/>
          </p:cNvSpPr>
          <p:nvPr/>
        </p:nvSpPr>
        <p:spPr bwMode="auto">
          <a:xfrm>
            <a:off x="6465888" y="419116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49203" name="Text Box 98"/>
          <p:cNvSpPr txBox="1">
            <a:spLocks noChangeArrowheads="1"/>
          </p:cNvSpPr>
          <p:nvPr/>
        </p:nvSpPr>
        <p:spPr bwMode="auto">
          <a:xfrm>
            <a:off x="6213475" y="37720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3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4" name="Text Box 99"/>
          <p:cNvSpPr txBox="1">
            <a:spLocks noChangeArrowheads="1"/>
          </p:cNvSpPr>
          <p:nvPr/>
        </p:nvSpPr>
        <p:spPr bwMode="auto">
          <a:xfrm flipH="1">
            <a:off x="6373813" y="3333915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Cu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B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5" name="AutoShape 100"/>
          <p:cNvSpPr>
            <a:spLocks noChangeArrowheads="1"/>
          </p:cNvSpPr>
          <p:nvPr/>
        </p:nvSpPr>
        <p:spPr bwMode="auto">
          <a:xfrm rot="15221953" flipH="1">
            <a:off x="5849937" y="4576928"/>
            <a:ext cx="138113" cy="325438"/>
          </a:xfrm>
          <a:prstGeom prst="downArrow">
            <a:avLst>
              <a:gd name="adj1" fmla="val 50000"/>
              <a:gd name="adj2" fmla="val 5890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206" name="AutoShape 101"/>
          <p:cNvSpPr>
            <a:spLocks noChangeArrowheads="1"/>
          </p:cNvSpPr>
          <p:nvPr/>
        </p:nvSpPr>
        <p:spPr bwMode="auto">
          <a:xfrm rot="-7452239">
            <a:off x="6415088" y="4438815"/>
            <a:ext cx="127000" cy="155575"/>
          </a:xfrm>
          <a:prstGeom prst="downArrow">
            <a:avLst>
              <a:gd name="adj1" fmla="val 50000"/>
              <a:gd name="adj2" fmla="val 3062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7" name="AutoShape 102"/>
          <p:cNvSpPr>
            <a:spLocks noChangeArrowheads="1"/>
          </p:cNvSpPr>
          <p:nvPr/>
        </p:nvSpPr>
        <p:spPr bwMode="auto">
          <a:xfrm rot="-8872227">
            <a:off x="6418263" y="35974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8" name="AutoShape 103"/>
          <p:cNvSpPr>
            <a:spLocks noChangeArrowheads="1"/>
          </p:cNvSpPr>
          <p:nvPr/>
        </p:nvSpPr>
        <p:spPr bwMode="auto">
          <a:xfrm rot="8872227" flipH="1">
            <a:off x="6392863" y="40546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9" name="Freeform 104"/>
          <p:cNvSpPr>
            <a:spLocks/>
          </p:cNvSpPr>
          <p:nvPr/>
        </p:nvSpPr>
        <p:spPr bwMode="auto">
          <a:xfrm rot="-4380169">
            <a:off x="5712619" y="2520321"/>
            <a:ext cx="1163638" cy="866775"/>
          </a:xfrm>
          <a:custGeom>
            <a:avLst/>
            <a:gdLst>
              <a:gd name="T0" fmla="*/ 938 w 938"/>
              <a:gd name="T1" fmla="*/ 544 h 619"/>
              <a:gd name="T2" fmla="*/ 480 w 938"/>
              <a:gd name="T3" fmla="*/ 587 h 619"/>
              <a:gd name="T4" fmla="*/ 117 w 938"/>
              <a:gd name="T5" fmla="*/ 352 h 619"/>
              <a:gd name="T6" fmla="*/ 0 w 938"/>
              <a:gd name="T7" fmla="*/ 0 h 619"/>
              <a:gd name="T8" fmla="*/ 0 60000 65536"/>
              <a:gd name="T9" fmla="*/ 0 60000 65536"/>
              <a:gd name="T10" fmla="*/ 0 60000 65536"/>
              <a:gd name="T11" fmla="*/ 0 60000 65536"/>
              <a:gd name="T12" fmla="*/ 0 w 938"/>
              <a:gd name="T13" fmla="*/ 0 h 619"/>
              <a:gd name="T14" fmla="*/ 938 w 938"/>
              <a:gd name="T15" fmla="*/ 619 h 6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8" h="619">
                <a:moveTo>
                  <a:pt x="938" y="544"/>
                </a:moveTo>
                <a:cubicBezTo>
                  <a:pt x="777" y="581"/>
                  <a:pt x="617" y="619"/>
                  <a:pt x="480" y="587"/>
                </a:cubicBezTo>
                <a:cubicBezTo>
                  <a:pt x="343" y="555"/>
                  <a:pt x="197" y="450"/>
                  <a:pt x="117" y="352"/>
                </a:cubicBezTo>
                <a:cubicBezTo>
                  <a:pt x="37" y="254"/>
                  <a:pt x="19" y="59"/>
                  <a:pt x="0" y="0"/>
                </a:cubicBezTo>
              </a:path>
            </a:pathLst>
          </a:custGeom>
          <a:noFill/>
          <a:ln w="57150">
            <a:solidFill>
              <a:srgbClr val="FFEC0B"/>
            </a:solidFill>
            <a:round/>
            <a:headEnd type="stealth" w="med" len="lg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10" name="Text Box 110"/>
          <p:cNvSpPr txBox="1">
            <a:spLocks noChangeArrowheads="1"/>
          </p:cNvSpPr>
          <p:nvPr/>
        </p:nvSpPr>
        <p:spPr bwMode="auto">
          <a:xfrm>
            <a:off x="4883150" y="2568740"/>
            <a:ext cx="1119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1/2 O</a:t>
            </a:r>
            <a:r>
              <a:rPr lang="en-US" sz="2000" b="1" baseline="-25000">
                <a:solidFill>
                  <a:srgbClr val="FF9E41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rgbClr val="FF9E41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+ </a:t>
            </a:r>
          </a:p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2 H</a:t>
            </a:r>
            <a:r>
              <a:rPr lang="en-US" sz="2000" b="1" baseline="30000">
                <a:solidFill>
                  <a:srgbClr val="FF9E41"/>
                </a:solidFill>
                <a:latin typeface="Arial" charset="0"/>
              </a:rPr>
              <a:t>+</a:t>
            </a:r>
            <a:endParaRPr lang="en-US" sz="2000" b="1">
              <a:solidFill>
                <a:srgbClr val="FF9E41"/>
              </a:solidFill>
              <a:latin typeface="Arial" charset="0"/>
            </a:endParaRPr>
          </a:p>
        </p:txBody>
      </p:sp>
      <p:sp>
        <p:nvSpPr>
          <p:cNvPr id="49211" name="Text Box 111"/>
          <p:cNvSpPr txBox="1">
            <a:spLocks noChangeArrowheads="1"/>
          </p:cNvSpPr>
          <p:nvPr/>
        </p:nvSpPr>
        <p:spPr bwMode="auto">
          <a:xfrm>
            <a:off x="6427788" y="2144878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9E41"/>
                </a:solidFill>
                <a:latin typeface="Arial" charset="0"/>
              </a:rPr>
              <a:t>H</a:t>
            </a:r>
            <a:r>
              <a:rPr lang="en-US" sz="2000" b="1" baseline="-25000">
                <a:solidFill>
                  <a:srgbClr val="FF9E41"/>
                </a:solidFill>
                <a:latin typeface="Arial" charset="0"/>
              </a:rPr>
              <a:t>2</a:t>
            </a:r>
            <a:r>
              <a:rPr lang="en-US" sz="2000" b="1">
                <a:solidFill>
                  <a:srgbClr val="FF9E41"/>
                </a:solidFill>
                <a:latin typeface="Arial" charset="0"/>
              </a:rPr>
              <a:t>O </a:t>
            </a: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175500" y="1347953"/>
            <a:ext cx="1984375" cy="1716087"/>
            <a:chOff x="4520" y="591"/>
            <a:chExt cx="1250" cy="1081"/>
          </a:xfrm>
        </p:grpSpPr>
        <p:sp>
          <p:nvSpPr>
            <p:cNvPr id="49215" name="Freeform 116"/>
            <p:cNvSpPr>
              <a:spLocks/>
            </p:cNvSpPr>
            <p:nvPr/>
          </p:nvSpPr>
          <p:spPr bwMode="auto">
            <a:xfrm rot="-4380169">
              <a:off x="4828" y="839"/>
              <a:ext cx="733" cy="546"/>
            </a:xfrm>
            <a:custGeom>
              <a:avLst/>
              <a:gdLst>
                <a:gd name="T0" fmla="*/ 938 w 938"/>
                <a:gd name="T1" fmla="*/ 544 h 619"/>
                <a:gd name="T2" fmla="*/ 480 w 938"/>
                <a:gd name="T3" fmla="*/ 587 h 619"/>
                <a:gd name="T4" fmla="*/ 117 w 938"/>
                <a:gd name="T5" fmla="*/ 352 h 619"/>
                <a:gd name="T6" fmla="*/ 0 w 938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8"/>
                <a:gd name="T13" fmla="*/ 0 h 619"/>
                <a:gd name="T14" fmla="*/ 938 w 938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8" h="619">
                  <a:moveTo>
                    <a:pt x="938" y="544"/>
                  </a:moveTo>
                  <a:cubicBezTo>
                    <a:pt x="777" y="581"/>
                    <a:pt x="617" y="619"/>
                    <a:pt x="480" y="587"/>
                  </a:cubicBezTo>
                  <a:cubicBezTo>
                    <a:pt x="343" y="555"/>
                    <a:pt x="197" y="450"/>
                    <a:pt x="117" y="352"/>
                  </a:cubicBezTo>
                  <a:cubicBezTo>
                    <a:pt x="37" y="254"/>
                    <a:pt x="19" y="59"/>
                    <a:pt x="0" y="0"/>
                  </a:cubicBezTo>
                </a:path>
              </a:pathLst>
            </a:custGeom>
            <a:noFill/>
            <a:ln w="57150">
              <a:solidFill>
                <a:srgbClr val="CF1E1E"/>
              </a:solidFill>
              <a:round/>
              <a:headEnd type="stealth" w="med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6" name="Text Box 117"/>
            <p:cNvSpPr txBox="1">
              <a:spLocks noChangeArrowheads="1"/>
            </p:cNvSpPr>
            <p:nvPr/>
          </p:nvSpPr>
          <p:spPr bwMode="auto">
            <a:xfrm>
              <a:off x="5268" y="591"/>
              <a:ext cx="5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ATP </a:t>
              </a:r>
            </a:p>
          </p:txBody>
        </p:sp>
        <p:sp>
          <p:nvSpPr>
            <p:cNvPr id="49217" name="Text Box 118"/>
            <p:cNvSpPr txBox="1">
              <a:spLocks noChangeArrowheads="1"/>
            </p:cNvSpPr>
            <p:nvPr/>
          </p:nvSpPr>
          <p:spPr bwMode="auto">
            <a:xfrm>
              <a:off x="4520" y="1038"/>
              <a:ext cx="5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ADP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+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P</a:t>
              </a:r>
              <a:r>
                <a:rPr lang="en-US" sz="2000" b="1" baseline="-25000">
                  <a:solidFill>
                    <a:srgbClr val="CF1E1E"/>
                  </a:solidFill>
                  <a:latin typeface="Arial" charset="0"/>
                </a:rPr>
                <a:t>i</a:t>
              </a:r>
              <a:endParaRPr lang="en-US" sz="2000" b="1">
                <a:solidFill>
                  <a:srgbClr val="CF1E1E"/>
                </a:solidFill>
                <a:latin typeface="Arial" charset="0"/>
              </a:endParaRPr>
            </a:p>
          </p:txBody>
        </p:sp>
      </p:grpSp>
      <p:sp>
        <p:nvSpPr>
          <p:cNvPr id="193657" name="Text Box 121"/>
          <p:cNvSpPr txBox="1">
            <a:spLocks noChangeArrowheads="1"/>
          </p:cNvSpPr>
          <p:nvPr/>
        </p:nvSpPr>
        <p:spPr bwMode="auto">
          <a:xfrm>
            <a:off x="1819275" y="1508290"/>
            <a:ext cx="550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For 1 mol NADH oxidized, 3 mol ATP produced</a:t>
            </a:r>
          </a:p>
        </p:txBody>
      </p:sp>
      <p:sp>
        <p:nvSpPr>
          <p:cNvPr id="193658" name="Text Box 122"/>
          <p:cNvSpPr txBox="1">
            <a:spLocks noChangeArrowheads="1"/>
          </p:cNvSpPr>
          <p:nvPr/>
        </p:nvSpPr>
        <p:spPr bwMode="auto">
          <a:xfrm>
            <a:off x="1819275" y="6146965"/>
            <a:ext cx="567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For 1 mol FADH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 oxidized, 2 mol ATP produced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40004" y="5246869"/>
            <a:ext cx="181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Complex V</a:t>
            </a:r>
          </a:p>
          <a:p>
            <a:pPr algn="ctr"/>
            <a:r>
              <a:rPr lang="en-US" sz="2000" i="1" dirty="0" smtClean="0"/>
              <a:t>ATP synthase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10"/>
          <p:cNvSpPr>
            <a:spLocks noChangeArrowheads="1"/>
          </p:cNvSpPr>
          <p:nvPr/>
        </p:nvSpPr>
        <p:spPr bwMode="auto">
          <a:xfrm flipV="1">
            <a:off x="6721475" y="3868738"/>
            <a:ext cx="525463" cy="2747962"/>
          </a:xfrm>
          <a:prstGeom prst="upArrow">
            <a:avLst>
              <a:gd name="adj1" fmla="val 50000"/>
              <a:gd name="adj2" fmla="val 130740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ATP synthase is also</a:t>
            </a:r>
            <a:br>
              <a:rPr lang="en-US" sz="3600" dirty="0" smtClean="0"/>
            </a:br>
            <a:r>
              <a:rPr lang="en-US" sz="3600" dirty="0" smtClean="0"/>
              <a:t>an ATPase</a:t>
            </a:r>
            <a:endParaRPr lang="en-US" sz="3600" dirty="0"/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5800725" y="503238"/>
            <a:ext cx="2193925" cy="2747962"/>
            <a:chOff x="3630" y="573"/>
            <a:chExt cx="1382" cy="1731"/>
          </a:xfrm>
        </p:grpSpPr>
        <p:sp>
          <p:nvSpPr>
            <p:cNvPr id="57365" name="AutoShape 108"/>
            <p:cNvSpPr>
              <a:spLocks noChangeArrowheads="1"/>
            </p:cNvSpPr>
            <p:nvPr/>
          </p:nvSpPr>
          <p:spPr bwMode="auto">
            <a:xfrm>
              <a:off x="4162" y="573"/>
              <a:ext cx="331" cy="1731"/>
            </a:xfrm>
            <a:prstGeom prst="upArrow">
              <a:avLst>
                <a:gd name="adj1" fmla="val 50000"/>
                <a:gd name="adj2" fmla="val 130740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6" name="Text Box 109"/>
            <p:cNvSpPr txBox="1">
              <a:spLocks noChangeArrowheads="1"/>
            </p:cNvSpPr>
            <p:nvPr/>
          </p:nvSpPr>
          <p:spPr bwMode="auto">
            <a:xfrm>
              <a:off x="4207" y="643"/>
              <a:ext cx="31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>
                  <a:latin typeface="Arial" charset="0"/>
                </a:rPr>
                <a:t>3 </a:t>
              </a:r>
            </a:p>
            <a:p>
              <a:pPr algn="ctr"/>
              <a:r>
                <a:rPr lang="en-US" sz="2200">
                  <a:latin typeface="Arial" charset="0"/>
                </a:rPr>
                <a:t>H</a:t>
              </a:r>
              <a:r>
                <a:rPr lang="en-US" sz="2200" baseline="30000">
                  <a:latin typeface="Arial" charset="0"/>
                </a:rPr>
                <a:t>+</a:t>
              </a:r>
              <a:endParaRPr lang="en-US" sz="2200">
                <a:latin typeface="Arial" charset="0"/>
              </a:endParaRPr>
            </a:p>
          </p:txBody>
        </p:sp>
        <p:pic>
          <p:nvPicPr>
            <p:cNvPr id="57367" name="Picture 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691" y="1777"/>
              <a:ext cx="6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68" name="Picture 4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306" y="1776"/>
              <a:ext cx="62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106" y="1250"/>
              <a:ext cx="497" cy="919"/>
              <a:chOff x="4245" y="1395"/>
              <a:chExt cx="544" cy="1090"/>
            </a:xfrm>
          </p:grpSpPr>
          <p:sp>
            <p:nvSpPr>
              <p:cNvPr id="57374" name="AutoShape 44"/>
              <p:cNvSpPr>
                <a:spLocks noChangeArrowheads="1"/>
              </p:cNvSpPr>
              <p:nvPr/>
            </p:nvSpPr>
            <p:spPr bwMode="auto">
              <a:xfrm>
                <a:off x="4320" y="1909"/>
                <a:ext cx="395" cy="576"/>
              </a:xfrm>
              <a:prstGeom prst="roundRect">
                <a:avLst>
                  <a:gd name="adj" fmla="val 16667"/>
                </a:avLst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4245" y="1395"/>
                <a:ext cx="544" cy="614"/>
                <a:chOff x="4245" y="1450"/>
                <a:chExt cx="544" cy="614"/>
              </a:xfrm>
            </p:grpSpPr>
            <p:sp>
              <p:nvSpPr>
                <p:cNvPr id="57376" name="Oval 46"/>
                <p:cNvSpPr>
                  <a:spLocks noChangeArrowheads="1"/>
                </p:cNvSpPr>
                <p:nvPr/>
              </p:nvSpPr>
              <p:spPr bwMode="auto">
                <a:xfrm>
                  <a:off x="4373" y="1450"/>
                  <a:ext cx="267" cy="528"/>
                </a:xfrm>
                <a:prstGeom prst="ellipse">
                  <a:avLst/>
                </a:prstGeom>
                <a:solidFill>
                  <a:srgbClr val="FAFF8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77" name="Oval 47"/>
                <p:cNvSpPr>
                  <a:spLocks noChangeArrowheads="1"/>
                </p:cNvSpPr>
                <p:nvPr/>
              </p:nvSpPr>
              <p:spPr bwMode="auto">
                <a:xfrm>
                  <a:off x="4522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78" name="Oval 48"/>
                <p:cNvSpPr>
                  <a:spLocks noChangeArrowheads="1"/>
                </p:cNvSpPr>
                <p:nvPr/>
              </p:nvSpPr>
              <p:spPr bwMode="auto">
                <a:xfrm>
                  <a:off x="4245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79" name="Oval 49"/>
                <p:cNvSpPr>
                  <a:spLocks noChangeArrowheads="1"/>
                </p:cNvSpPr>
                <p:nvPr/>
              </p:nvSpPr>
              <p:spPr bwMode="auto">
                <a:xfrm>
                  <a:off x="4374" y="1536"/>
                  <a:ext cx="267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AFF8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3630" y="751"/>
              <a:ext cx="1382" cy="1012"/>
              <a:chOff x="4520" y="591"/>
              <a:chExt cx="1250" cy="1200"/>
            </a:xfrm>
          </p:grpSpPr>
          <p:sp>
            <p:nvSpPr>
              <p:cNvPr id="57371" name="Freeform 68"/>
              <p:cNvSpPr>
                <a:spLocks/>
              </p:cNvSpPr>
              <p:nvPr/>
            </p:nvSpPr>
            <p:spPr bwMode="auto">
              <a:xfrm rot="-4380169">
                <a:off x="4828" y="839"/>
                <a:ext cx="733" cy="546"/>
              </a:xfrm>
              <a:custGeom>
                <a:avLst/>
                <a:gdLst>
                  <a:gd name="T0" fmla="*/ 938 w 938"/>
                  <a:gd name="T1" fmla="*/ 544 h 619"/>
                  <a:gd name="T2" fmla="*/ 480 w 938"/>
                  <a:gd name="T3" fmla="*/ 587 h 619"/>
                  <a:gd name="T4" fmla="*/ 117 w 938"/>
                  <a:gd name="T5" fmla="*/ 352 h 619"/>
                  <a:gd name="T6" fmla="*/ 0 w 938"/>
                  <a:gd name="T7" fmla="*/ 0 h 6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8"/>
                  <a:gd name="T13" fmla="*/ 0 h 619"/>
                  <a:gd name="T14" fmla="*/ 938 w 938"/>
                  <a:gd name="T15" fmla="*/ 619 h 6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8" h="619">
                    <a:moveTo>
                      <a:pt x="938" y="544"/>
                    </a:moveTo>
                    <a:cubicBezTo>
                      <a:pt x="777" y="581"/>
                      <a:pt x="617" y="619"/>
                      <a:pt x="480" y="587"/>
                    </a:cubicBezTo>
                    <a:cubicBezTo>
                      <a:pt x="343" y="555"/>
                      <a:pt x="197" y="450"/>
                      <a:pt x="117" y="352"/>
                    </a:cubicBezTo>
                    <a:cubicBezTo>
                      <a:pt x="37" y="254"/>
                      <a:pt x="19" y="59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CF1E1E"/>
                </a:solidFill>
                <a:round/>
                <a:headEnd type="stealth" w="med" len="lg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2" name="Text Box 69"/>
              <p:cNvSpPr txBox="1">
                <a:spLocks noChangeArrowheads="1"/>
              </p:cNvSpPr>
              <p:nvPr/>
            </p:nvSpPr>
            <p:spPr bwMode="auto">
              <a:xfrm>
                <a:off x="5267" y="591"/>
                <a:ext cx="503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F1E1E"/>
                    </a:solidFill>
                    <a:latin typeface="Arial" charset="0"/>
                  </a:rPr>
                  <a:t>ATP </a:t>
                </a:r>
              </a:p>
            </p:txBody>
          </p:sp>
          <p:sp>
            <p:nvSpPr>
              <p:cNvPr id="57373" name="Text Box 70"/>
              <p:cNvSpPr txBox="1">
                <a:spLocks noChangeArrowheads="1"/>
              </p:cNvSpPr>
              <p:nvPr/>
            </p:nvSpPr>
            <p:spPr bwMode="auto">
              <a:xfrm>
                <a:off x="4520" y="1039"/>
                <a:ext cx="503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F1E1E"/>
                    </a:solidFill>
                    <a:latin typeface="Arial" charset="0"/>
                  </a:rPr>
                  <a:t>ADP </a:t>
                </a:r>
              </a:p>
              <a:p>
                <a:pPr algn="ctr"/>
                <a:r>
                  <a:rPr lang="en-US" sz="2000" b="1">
                    <a:solidFill>
                      <a:srgbClr val="CF1E1E"/>
                    </a:solidFill>
                    <a:latin typeface="Arial" charset="0"/>
                  </a:rPr>
                  <a:t>+ </a:t>
                </a:r>
              </a:p>
              <a:p>
                <a:pPr algn="ctr"/>
                <a:r>
                  <a:rPr lang="en-US" sz="2000" b="1">
                    <a:solidFill>
                      <a:srgbClr val="CF1E1E"/>
                    </a:solidFill>
                    <a:latin typeface="Arial" charset="0"/>
                  </a:rPr>
                  <a:t>P</a:t>
                </a:r>
                <a:r>
                  <a:rPr lang="en-US" sz="2000" b="1" baseline="-25000">
                    <a:solidFill>
                      <a:srgbClr val="CF1E1E"/>
                    </a:solidFill>
                    <a:latin typeface="Arial" charset="0"/>
                  </a:rPr>
                  <a:t>i</a:t>
                </a:r>
                <a:endParaRPr lang="en-US" sz="2000" b="1">
                  <a:solidFill>
                    <a:srgbClr val="CF1E1E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5851525" y="3313113"/>
            <a:ext cx="2019300" cy="2251075"/>
            <a:chOff x="3686" y="2311"/>
            <a:chExt cx="1272" cy="1418"/>
          </a:xfrm>
        </p:grpSpPr>
        <p:pic>
          <p:nvPicPr>
            <p:cNvPr id="57353" name="Picture 90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715" y="3337"/>
              <a:ext cx="6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Picture 9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330" y="3336"/>
              <a:ext cx="62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4130" y="2810"/>
              <a:ext cx="497" cy="919"/>
              <a:chOff x="4245" y="1395"/>
              <a:chExt cx="544" cy="1090"/>
            </a:xfrm>
          </p:grpSpPr>
          <p:sp>
            <p:nvSpPr>
              <p:cNvPr id="57359" name="AutoShape 93"/>
              <p:cNvSpPr>
                <a:spLocks noChangeArrowheads="1"/>
              </p:cNvSpPr>
              <p:nvPr/>
            </p:nvSpPr>
            <p:spPr bwMode="auto">
              <a:xfrm>
                <a:off x="4320" y="1909"/>
                <a:ext cx="395" cy="576"/>
              </a:xfrm>
              <a:prstGeom prst="roundRect">
                <a:avLst>
                  <a:gd name="adj" fmla="val 16667"/>
                </a:avLst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94"/>
              <p:cNvGrpSpPr>
                <a:grpSpLocks/>
              </p:cNvGrpSpPr>
              <p:nvPr/>
            </p:nvGrpSpPr>
            <p:grpSpPr bwMode="auto">
              <a:xfrm>
                <a:off x="4245" y="1395"/>
                <a:ext cx="544" cy="614"/>
                <a:chOff x="4245" y="1450"/>
                <a:chExt cx="544" cy="614"/>
              </a:xfrm>
            </p:grpSpPr>
            <p:sp>
              <p:nvSpPr>
                <p:cNvPr id="57361" name="Oval 95"/>
                <p:cNvSpPr>
                  <a:spLocks noChangeArrowheads="1"/>
                </p:cNvSpPr>
                <p:nvPr/>
              </p:nvSpPr>
              <p:spPr bwMode="auto">
                <a:xfrm>
                  <a:off x="4373" y="1450"/>
                  <a:ext cx="267" cy="528"/>
                </a:xfrm>
                <a:prstGeom prst="ellipse">
                  <a:avLst/>
                </a:prstGeom>
                <a:solidFill>
                  <a:srgbClr val="FAFF8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62" name="Oval 96"/>
                <p:cNvSpPr>
                  <a:spLocks noChangeArrowheads="1"/>
                </p:cNvSpPr>
                <p:nvPr/>
              </p:nvSpPr>
              <p:spPr bwMode="auto">
                <a:xfrm>
                  <a:off x="4522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63" name="Oval 97"/>
                <p:cNvSpPr>
                  <a:spLocks noChangeArrowheads="1"/>
                </p:cNvSpPr>
                <p:nvPr/>
              </p:nvSpPr>
              <p:spPr bwMode="auto">
                <a:xfrm>
                  <a:off x="4245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64" name="Oval 98"/>
                <p:cNvSpPr>
                  <a:spLocks noChangeArrowheads="1"/>
                </p:cNvSpPr>
                <p:nvPr/>
              </p:nvSpPr>
              <p:spPr bwMode="auto">
                <a:xfrm>
                  <a:off x="4374" y="1536"/>
                  <a:ext cx="267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AFF8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7356" name="Freeform 100"/>
            <p:cNvSpPr>
              <a:spLocks/>
            </p:cNvSpPr>
            <p:nvPr/>
          </p:nvSpPr>
          <p:spPr bwMode="auto">
            <a:xfrm rot="-4380169">
              <a:off x="4055" y="2449"/>
              <a:ext cx="618" cy="644"/>
            </a:xfrm>
            <a:custGeom>
              <a:avLst/>
              <a:gdLst>
                <a:gd name="T0" fmla="*/ 938 w 938"/>
                <a:gd name="T1" fmla="*/ 544 h 619"/>
                <a:gd name="T2" fmla="*/ 480 w 938"/>
                <a:gd name="T3" fmla="*/ 587 h 619"/>
                <a:gd name="T4" fmla="*/ 117 w 938"/>
                <a:gd name="T5" fmla="*/ 352 h 619"/>
                <a:gd name="T6" fmla="*/ 0 w 938"/>
                <a:gd name="T7" fmla="*/ 0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8"/>
                <a:gd name="T13" fmla="*/ 0 h 619"/>
                <a:gd name="T14" fmla="*/ 938 w 938"/>
                <a:gd name="T15" fmla="*/ 61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8" h="619">
                  <a:moveTo>
                    <a:pt x="938" y="544"/>
                  </a:moveTo>
                  <a:cubicBezTo>
                    <a:pt x="777" y="581"/>
                    <a:pt x="617" y="619"/>
                    <a:pt x="480" y="587"/>
                  </a:cubicBezTo>
                  <a:cubicBezTo>
                    <a:pt x="343" y="555"/>
                    <a:pt x="197" y="450"/>
                    <a:pt x="117" y="352"/>
                  </a:cubicBezTo>
                  <a:cubicBezTo>
                    <a:pt x="37" y="254"/>
                    <a:pt x="19" y="59"/>
                    <a:pt x="0" y="0"/>
                  </a:cubicBezTo>
                </a:path>
              </a:pathLst>
            </a:custGeom>
            <a:noFill/>
            <a:ln w="57150">
              <a:solidFill>
                <a:srgbClr val="CF1E1E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Text Box 101"/>
            <p:cNvSpPr txBox="1">
              <a:spLocks noChangeArrowheads="1"/>
            </p:cNvSpPr>
            <p:nvPr/>
          </p:nvSpPr>
          <p:spPr bwMode="auto">
            <a:xfrm>
              <a:off x="4498" y="2311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ATP </a:t>
              </a:r>
            </a:p>
          </p:txBody>
        </p:sp>
        <p:sp>
          <p:nvSpPr>
            <p:cNvPr id="57358" name="Text Box 102"/>
            <p:cNvSpPr txBox="1">
              <a:spLocks noChangeArrowheads="1"/>
            </p:cNvSpPr>
            <p:nvPr/>
          </p:nvSpPr>
          <p:spPr bwMode="auto">
            <a:xfrm>
              <a:off x="3686" y="2689"/>
              <a:ext cx="46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ADP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+ </a:t>
              </a:r>
            </a:p>
            <a:p>
              <a:pPr algn="ctr"/>
              <a:r>
                <a:rPr lang="en-US" sz="2000" b="1">
                  <a:solidFill>
                    <a:srgbClr val="CF1E1E"/>
                  </a:solidFill>
                  <a:latin typeface="Arial" charset="0"/>
                </a:rPr>
                <a:t>P</a:t>
              </a:r>
              <a:r>
                <a:rPr lang="en-US" sz="2000" b="1" baseline="-25000">
                  <a:solidFill>
                    <a:srgbClr val="CF1E1E"/>
                  </a:solidFill>
                  <a:latin typeface="Arial" charset="0"/>
                </a:rPr>
                <a:t>i</a:t>
              </a:r>
              <a:endParaRPr lang="en-US" sz="2000" b="1">
                <a:solidFill>
                  <a:srgbClr val="CF1E1E"/>
                </a:solidFill>
                <a:latin typeface="Arial" charset="0"/>
              </a:endParaRPr>
            </a:p>
          </p:txBody>
        </p:sp>
      </p:grpSp>
      <p:sp>
        <p:nvSpPr>
          <p:cNvPr id="57350" name="Text Box 103"/>
          <p:cNvSpPr txBox="1">
            <a:spLocks noChangeArrowheads="1"/>
          </p:cNvSpPr>
          <p:nvPr/>
        </p:nvSpPr>
        <p:spPr bwMode="auto">
          <a:xfrm>
            <a:off x="403225" y="1673225"/>
            <a:ext cx="4887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</a:rPr>
              <a:t>When electrochemical H</a:t>
            </a:r>
            <a:r>
              <a:rPr lang="en-US" sz="2000" baseline="30000" dirty="0">
                <a:latin typeface="Arial" charset="0"/>
              </a:rPr>
              <a:t>+</a:t>
            </a:r>
            <a:r>
              <a:rPr lang="en-US" sz="2000" dirty="0">
                <a:latin typeface="Arial" charset="0"/>
              </a:rPr>
              <a:t> gradient is favorable, F</a:t>
            </a:r>
            <a:r>
              <a:rPr lang="en-US" sz="2000" baseline="-25000" dirty="0"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F</a:t>
            </a:r>
            <a:r>
              <a:rPr lang="en-US" sz="2000" baseline="-25000" dirty="0">
                <a:latin typeface="Arial" charset="0"/>
              </a:rPr>
              <a:t>O</a:t>
            </a:r>
            <a:r>
              <a:rPr lang="en-US" sz="2000" dirty="0" smtClean="0">
                <a:latin typeface="Arial" charset="0"/>
              </a:rPr>
              <a:t> ATPase complex </a:t>
            </a:r>
            <a:r>
              <a:rPr lang="en-US" sz="2000" dirty="0">
                <a:latin typeface="Arial" charset="0"/>
              </a:rPr>
              <a:t>catalyzes ATP synthesis.</a:t>
            </a:r>
          </a:p>
        </p:txBody>
      </p:sp>
      <p:sp>
        <p:nvSpPr>
          <p:cNvPr id="57351" name="Text Box 105"/>
          <p:cNvSpPr txBox="1">
            <a:spLocks noChangeArrowheads="1"/>
          </p:cNvSpPr>
          <p:nvPr/>
        </p:nvSpPr>
        <p:spPr bwMode="auto">
          <a:xfrm>
            <a:off x="454025" y="4068763"/>
            <a:ext cx="5141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If no membrane potential or pH gradient exists to drive the forward reaction, K</a:t>
            </a:r>
            <a:r>
              <a:rPr lang="en-US" sz="2000" baseline="-25000">
                <a:latin typeface="Arial" charset="0"/>
              </a:rPr>
              <a:t>eq</a:t>
            </a:r>
            <a:r>
              <a:rPr lang="en-US" sz="2000">
                <a:latin typeface="Arial" charset="0"/>
              </a:rPr>
              <a:t> favors the reverse reaction (ATP hydrolysis).</a:t>
            </a:r>
          </a:p>
        </p:txBody>
      </p:sp>
      <p:sp>
        <p:nvSpPr>
          <p:cNvPr id="57352" name="Text Box 111"/>
          <p:cNvSpPr txBox="1">
            <a:spLocks noChangeArrowheads="1"/>
          </p:cNvSpPr>
          <p:nvPr/>
        </p:nvSpPr>
        <p:spPr bwMode="auto">
          <a:xfrm>
            <a:off x="6767513" y="5648325"/>
            <a:ext cx="496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Arial" charset="0"/>
              </a:rPr>
              <a:t>3 </a:t>
            </a:r>
          </a:p>
          <a:p>
            <a:pPr algn="ctr"/>
            <a:r>
              <a:rPr lang="en-US" sz="2200">
                <a:latin typeface="Arial" charset="0"/>
              </a:rPr>
              <a:t>H</a:t>
            </a:r>
            <a:r>
              <a:rPr lang="en-US" sz="2200" baseline="30000">
                <a:latin typeface="Arial" charset="0"/>
              </a:rPr>
              <a:t>+</a:t>
            </a:r>
            <a:endParaRPr lang="en-US" sz="2200">
              <a:latin typeface="Arial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7588711" y="1817567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307BD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rgbClr val="7307BD"/>
                </a:solidFill>
                <a:latin typeface="Arial" charset="0"/>
              </a:rPr>
              <a:t>1</a:t>
            </a:r>
            <a:endParaRPr lang="en-US" dirty="0">
              <a:solidFill>
                <a:srgbClr val="7307BD"/>
              </a:solidFill>
              <a:latin typeface="Arial" charset="0"/>
            </a:endParaRPr>
          </a:p>
        </p:txBody>
      </p:sp>
      <p:sp>
        <p:nvSpPr>
          <p:cNvPr id="37" name="AutoShape 39"/>
          <p:cNvSpPr>
            <a:spLocks/>
          </p:cNvSpPr>
          <p:nvPr/>
        </p:nvSpPr>
        <p:spPr bwMode="auto">
          <a:xfrm>
            <a:off x="7414085" y="1714905"/>
            <a:ext cx="127000" cy="64008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7307B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586225" y="2452566"/>
            <a:ext cx="48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7307BD"/>
                </a:solidFill>
                <a:latin typeface="Arial" charset="0"/>
              </a:rPr>
              <a:t>F</a:t>
            </a:r>
            <a:r>
              <a:rPr lang="en-US" baseline="-25000">
                <a:solidFill>
                  <a:srgbClr val="7307BD"/>
                </a:solidFill>
                <a:latin typeface="Arial" charset="0"/>
              </a:rPr>
              <a:t>0</a:t>
            </a:r>
            <a:endParaRPr lang="en-US">
              <a:solidFill>
                <a:srgbClr val="7307BD"/>
              </a:solidFill>
              <a:latin typeface="Arial" charset="0"/>
            </a:endParaRPr>
          </a:p>
        </p:txBody>
      </p:sp>
      <p:sp>
        <p:nvSpPr>
          <p:cNvPr id="39" name="AutoShape 41"/>
          <p:cNvSpPr>
            <a:spLocks/>
          </p:cNvSpPr>
          <p:nvPr/>
        </p:nvSpPr>
        <p:spPr bwMode="auto">
          <a:xfrm>
            <a:off x="7433094" y="2397655"/>
            <a:ext cx="127000" cy="640080"/>
          </a:xfrm>
          <a:prstGeom prst="rightBracket">
            <a:avLst>
              <a:gd name="adj" fmla="val 66667"/>
            </a:avLst>
          </a:prstGeom>
          <a:solidFill>
            <a:schemeClr val="bg1"/>
          </a:solidFill>
          <a:ln w="28575">
            <a:solidFill>
              <a:srgbClr val="7307B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ATP synthase</a:t>
            </a:r>
            <a:endParaRPr lang="en-US" sz="3600" dirty="0"/>
          </a:p>
        </p:txBody>
      </p:sp>
      <p:sp>
        <p:nvSpPr>
          <p:cNvPr id="59395" name="Text Box 33"/>
          <p:cNvSpPr txBox="1">
            <a:spLocks noChangeArrowheads="1"/>
          </p:cNvSpPr>
          <p:nvPr/>
        </p:nvSpPr>
        <p:spPr bwMode="auto">
          <a:xfrm>
            <a:off x="288925" y="3056787"/>
            <a:ext cx="54975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>
              <a:spcAft>
                <a:spcPct val="20000"/>
              </a:spcAft>
            </a:pPr>
            <a:r>
              <a:rPr lang="en-US" sz="2000" b="1" dirty="0">
                <a:latin typeface="Arial" charset="0"/>
              </a:rPr>
              <a:t>F</a:t>
            </a:r>
            <a:r>
              <a:rPr lang="en-US" sz="2000" b="1" baseline="-25000" dirty="0">
                <a:latin typeface="Arial" charset="0"/>
              </a:rPr>
              <a:t>1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subunit</a:t>
            </a:r>
            <a:endParaRPr lang="en-US" sz="2000" dirty="0" smtClean="0">
              <a:latin typeface="Arial" charset="0"/>
            </a:endParaRPr>
          </a:p>
          <a:p>
            <a:pPr marL="292100" indent="-292100">
              <a:spcAft>
                <a:spcPct val="2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present with stoichiometry </a:t>
            </a:r>
            <a:r>
              <a:rPr lang="en-US" sz="2000" dirty="0" err="1">
                <a:latin typeface="Symbol" charset="2"/>
                <a:sym typeface="Symbol" charset="2"/>
              </a:rPr>
              <a:t></a:t>
            </a:r>
            <a:r>
              <a:rPr lang="en-US" sz="2000" baseline="-25000" dirty="0" err="1">
                <a:latin typeface="Symbol" charset="2"/>
                <a:sym typeface="Symbol" charset="2"/>
              </a:rPr>
              <a:t></a:t>
            </a:r>
            <a:r>
              <a:rPr lang="en-US" sz="2000" dirty="0" err="1">
                <a:latin typeface="Symbol" charset="2"/>
                <a:sym typeface="Symbol" charset="2"/>
              </a:rPr>
              <a:t></a:t>
            </a:r>
            <a:r>
              <a:rPr lang="en-US" sz="2000" baseline="-25000" dirty="0" err="1">
                <a:latin typeface="Symbol" charset="2"/>
                <a:sym typeface="Symbol" charset="2"/>
              </a:rPr>
              <a:t></a:t>
            </a:r>
            <a:r>
              <a:rPr lang="en-US" sz="2000" dirty="0" err="1">
                <a:latin typeface="Symbol" charset="2"/>
                <a:sym typeface="Symbol" charset="2"/>
              </a:rPr>
              <a:t>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 err="1">
                <a:latin typeface="Symbol" charset="2"/>
                <a:sym typeface="Symbol" charset="2"/>
              </a:rPr>
              <a:t></a:t>
            </a:r>
            <a:endParaRPr lang="en-US" sz="2000" dirty="0">
              <a:latin typeface="Symbol" charset="2"/>
              <a:sym typeface="Symbol" charset="2"/>
            </a:endParaRPr>
          </a:p>
          <a:p>
            <a:pPr marL="292100" indent="-292100">
              <a:spcAft>
                <a:spcPct val="20000"/>
              </a:spcAft>
              <a:buFontTx/>
              <a:buChar char="•"/>
            </a:pPr>
            <a:r>
              <a:rPr lang="en-US" sz="2000" dirty="0" err="1">
                <a:latin typeface="Symbol" charset="2"/>
                <a:sym typeface="Symbol" charset="2"/>
              </a:rPr>
              <a:t>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 err="1">
                <a:latin typeface="Symbol" charset="2"/>
                <a:sym typeface="Symbol" charset="2"/>
              </a:rPr>
              <a:t></a:t>
            </a:r>
            <a:r>
              <a:rPr lang="en-US" sz="2000" dirty="0" err="1">
                <a:latin typeface="Arial" charset="0"/>
              </a:rPr>
              <a:t>subunits</a:t>
            </a:r>
            <a:r>
              <a:rPr lang="en-US" sz="2000" dirty="0">
                <a:latin typeface="Arial" charset="0"/>
              </a:rPr>
              <a:t> (513 and 460 residues in </a:t>
            </a:r>
            <a:r>
              <a:rPr lang="en-US" sz="2000" i="1" dirty="0">
                <a:latin typeface="Arial" charset="0"/>
              </a:rPr>
              <a:t>E. coli</a:t>
            </a:r>
            <a:r>
              <a:rPr lang="en-US" sz="2000" dirty="0">
                <a:latin typeface="Arial" charset="0"/>
              </a:rPr>
              <a:t>) are homologous to one another</a:t>
            </a:r>
          </a:p>
          <a:p>
            <a:pPr marL="292100" indent="-292100">
              <a:spcAft>
                <a:spcPct val="2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3 nucleotide-binding catalytic sites at </a:t>
            </a:r>
            <a:r>
              <a:rPr lang="en-US" sz="2000" dirty="0" err="1">
                <a:latin typeface="Symbol" charset="2"/>
                <a:sym typeface="Symbol" charset="2"/>
              </a:rPr>
              <a:t></a:t>
            </a:r>
            <a:r>
              <a:rPr lang="en-US" sz="2000" dirty="0" err="1">
                <a:latin typeface="Arial" charset="0"/>
              </a:rPr>
              <a:t>/</a:t>
            </a:r>
            <a:r>
              <a:rPr lang="en-US" sz="2000" dirty="0" err="1">
                <a:latin typeface="Symbol" charset="2"/>
                <a:sym typeface="Symbol" charset="2"/>
              </a:rPr>
              <a:t></a:t>
            </a:r>
            <a:r>
              <a:rPr lang="en-US" sz="2000" dirty="0">
                <a:latin typeface="Arial" charset="0"/>
              </a:rPr>
              <a:t> interface, but involving </a:t>
            </a:r>
            <a:r>
              <a:rPr lang="en-US" sz="2000" dirty="0" err="1">
                <a:latin typeface="Symbol" charset="2"/>
                <a:sym typeface="Symbol" charset="2"/>
              </a:rPr>
              <a:t></a:t>
            </a:r>
            <a:r>
              <a:rPr lang="en-US" sz="2000" dirty="0">
                <a:latin typeface="Arial" charset="0"/>
              </a:rPr>
              <a:t> residues</a:t>
            </a:r>
          </a:p>
          <a:p>
            <a:pPr marL="292100" indent="-292100">
              <a:spcAft>
                <a:spcPct val="2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Each subunit contains ATP, but is inactive in catalysis</a:t>
            </a:r>
          </a:p>
          <a:p>
            <a:pPr marL="292100" indent="-292100">
              <a:spcAft>
                <a:spcPct val="200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Mg</a:t>
            </a:r>
            <a:r>
              <a:rPr lang="en-US" sz="2000" baseline="30000" dirty="0">
                <a:latin typeface="Arial" charset="0"/>
              </a:rPr>
              <a:t>2+</a:t>
            </a:r>
            <a:r>
              <a:rPr lang="en-US" sz="2000" dirty="0">
                <a:latin typeface="Arial" charset="0"/>
              </a:rPr>
              <a:t> binds with adenine nucleotides in both </a:t>
            </a:r>
            <a:r>
              <a:rPr lang="en-US" sz="2000" dirty="0" err="1">
                <a:latin typeface="Symbol" charset="2"/>
                <a:sym typeface="Symbol" charset="2"/>
              </a:rPr>
              <a:t></a:t>
            </a:r>
            <a:r>
              <a:rPr lang="en-US" sz="2000" dirty="0">
                <a:latin typeface="Arial" charset="0"/>
              </a:rPr>
              <a:t> and </a:t>
            </a:r>
            <a:r>
              <a:rPr lang="en-US" sz="2000" dirty="0" err="1">
                <a:latin typeface="Symbol" charset="2"/>
                <a:sym typeface="Symbol" charset="2"/>
              </a:rPr>
              <a:t></a:t>
            </a:r>
            <a:r>
              <a:rPr lang="en-US" sz="2000" dirty="0">
                <a:latin typeface="Arial" charset="0"/>
              </a:rPr>
              <a:t> subunits</a:t>
            </a:r>
          </a:p>
        </p:txBody>
      </p:sp>
      <p:sp>
        <p:nvSpPr>
          <p:cNvPr id="59396" name="Text Box 36"/>
          <p:cNvSpPr txBox="1">
            <a:spLocks noChangeArrowheads="1"/>
          </p:cNvSpPr>
          <p:nvPr/>
        </p:nvSpPr>
        <p:spPr bwMode="auto">
          <a:xfrm>
            <a:off x="403225" y="1767135"/>
            <a:ext cx="5497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/>
            <a:r>
              <a:rPr lang="en-US" sz="2000" b="1" dirty="0">
                <a:latin typeface="Arial" charset="0"/>
              </a:rPr>
              <a:t>F</a:t>
            </a:r>
            <a:r>
              <a:rPr lang="en-US" sz="2000" b="1" baseline="-25000" dirty="0">
                <a:latin typeface="Arial" charset="0"/>
              </a:rPr>
              <a:t>0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subunit</a:t>
            </a:r>
            <a:endParaRPr lang="en-US" sz="2000" dirty="0" smtClean="0">
              <a:latin typeface="Arial" charset="0"/>
            </a:endParaRPr>
          </a:p>
          <a:p>
            <a:pPr marL="292100" indent="-292100">
              <a:buFontTx/>
              <a:buChar char="•"/>
            </a:pPr>
            <a:r>
              <a:rPr lang="en-US" sz="2000" dirty="0">
                <a:latin typeface="Arial" charset="0"/>
              </a:rPr>
              <a:t>present with stoichiometry a, b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and c</a:t>
            </a:r>
            <a:r>
              <a:rPr lang="en-US" sz="2000" baseline="-25000" dirty="0">
                <a:latin typeface="Arial" charset="0"/>
              </a:rPr>
              <a:t>10</a:t>
            </a:r>
            <a:endParaRPr lang="en-US" sz="2000" baseline="-25000" dirty="0">
              <a:latin typeface="Symbol" charset="2"/>
              <a:sym typeface="Symbol" charset="2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839803" y="1531816"/>
            <a:ext cx="3090862" cy="2119313"/>
            <a:chOff x="3627" y="410"/>
            <a:chExt cx="1947" cy="1335"/>
          </a:xfrm>
        </p:grpSpPr>
        <p:pic>
          <p:nvPicPr>
            <p:cNvPr id="59408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627" y="1176"/>
              <a:ext cx="911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9" name="Picture 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663" y="1174"/>
              <a:ext cx="911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229" y="410"/>
              <a:ext cx="721" cy="1335"/>
              <a:chOff x="4245" y="1395"/>
              <a:chExt cx="544" cy="1090"/>
            </a:xfrm>
          </p:grpSpPr>
          <p:sp>
            <p:nvSpPr>
              <p:cNvPr id="59415" name="AutoShape 10"/>
              <p:cNvSpPr>
                <a:spLocks noChangeArrowheads="1"/>
              </p:cNvSpPr>
              <p:nvPr/>
            </p:nvSpPr>
            <p:spPr bwMode="auto">
              <a:xfrm>
                <a:off x="4320" y="1909"/>
                <a:ext cx="395" cy="576"/>
              </a:xfrm>
              <a:prstGeom prst="roundRect">
                <a:avLst>
                  <a:gd name="adj" fmla="val 16667"/>
                </a:avLst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4245" y="1395"/>
                <a:ext cx="544" cy="614"/>
                <a:chOff x="4245" y="1450"/>
                <a:chExt cx="544" cy="614"/>
              </a:xfrm>
            </p:grpSpPr>
            <p:sp>
              <p:nvSpPr>
                <p:cNvPr id="59417" name="Oval 12"/>
                <p:cNvSpPr>
                  <a:spLocks noChangeArrowheads="1"/>
                </p:cNvSpPr>
                <p:nvPr/>
              </p:nvSpPr>
              <p:spPr bwMode="auto">
                <a:xfrm>
                  <a:off x="4373" y="1450"/>
                  <a:ext cx="267" cy="528"/>
                </a:xfrm>
                <a:prstGeom prst="ellipse">
                  <a:avLst/>
                </a:prstGeom>
                <a:solidFill>
                  <a:srgbClr val="FAFF8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8" name="Oval 13"/>
                <p:cNvSpPr>
                  <a:spLocks noChangeArrowheads="1"/>
                </p:cNvSpPr>
                <p:nvPr/>
              </p:nvSpPr>
              <p:spPr bwMode="auto">
                <a:xfrm>
                  <a:off x="4522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19" name="Oval 14"/>
                <p:cNvSpPr>
                  <a:spLocks noChangeArrowheads="1"/>
                </p:cNvSpPr>
                <p:nvPr/>
              </p:nvSpPr>
              <p:spPr bwMode="auto">
                <a:xfrm>
                  <a:off x="4245" y="1517"/>
                  <a:ext cx="267" cy="528"/>
                </a:xfrm>
                <a:prstGeom prst="ellipse">
                  <a:avLst/>
                </a:prstGeom>
                <a:solidFill>
                  <a:srgbClr val="FFEC0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20" name="Oval 15"/>
                <p:cNvSpPr>
                  <a:spLocks noChangeArrowheads="1"/>
                </p:cNvSpPr>
                <p:nvPr/>
              </p:nvSpPr>
              <p:spPr bwMode="auto">
                <a:xfrm>
                  <a:off x="4374" y="1536"/>
                  <a:ext cx="267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AFF8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9411" name="Text Box 38"/>
            <p:cNvSpPr txBox="1">
              <a:spLocks noChangeArrowheads="1"/>
            </p:cNvSpPr>
            <p:nvPr/>
          </p:nvSpPr>
          <p:spPr bwMode="auto">
            <a:xfrm>
              <a:off x="5134" y="622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7307BD"/>
                  </a:solidFill>
                  <a:latin typeface="Arial" charset="0"/>
                </a:rPr>
                <a:t>F</a:t>
              </a:r>
              <a:r>
                <a:rPr lang="en-US" baseline="-25000">
                  <a:solidFill>
                    <a:srgbClr val="7307BD"/>
                  </a:solidFill>
                  <a:latin typeface="Arial" charset="0"/>
                </a:rPr>
                <a:t>1</a:t>
              </a:r>
              <a:endParaRPr lang="en-US">
                <a:solidFill>
                  <a:srgbClr val="7307BD"/>
                </a:solidFill>
                <a:latin typeface="Arial" charset="0"/>
              </a:endParaRPr>
            </a:p>
          </p:txBody>
        </p:sp>
        <p:sp>
          <p:nvSpPr>
            <p:cNvPr id="59412" name="AutoShape 39"/>
            <p:cNvSpPr>
              <a:spLocks/>
            </p:cNvSpPr>
            <p:nvPr/>
          </p:nvSpPr>
          <p:spPr bwMode="auto">
            <a:xfrm>
              <a:off x="4992" y="440"/>
              <a:ext cx="80" cy="64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7307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3" name="Text Box 40"/>
            <p:cNvSpPr txBox="1">
              <a:spLocks noChangeArrowheads="1"/>
            </p:cNvSpPr>
            <p:nvPr/>
          </p:nvSpPr>
          <p:spPr bwMode="auto">
            <a:xfrm>
              <a:off x="5134" y="1278"/>
              <a:ext cx="30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7307BD"/>
                  </a:solidFill>
                  <a:latin typeface="Arial" charset="0"/>
                </a:rPr>
                <a:t>F</a:t>
              </a:r>
              <a:r>
                <a:rPr lang="en-US" baseline="-25000">
                  <a:solidFill>
                    <a:srgbClr val="7307BD"/>
                  </a:solidFill>
                  <a:latin typeface="Arial" charset="0"/>
                </a:rPr>
                <a:t>0</a:t>
              </a:r>
              <a:endParaRPr lang="en-US">
                <a:solidFill>
                  <a:srgbClr val="7307BD"/>
                </a:solidFill>
                <a:latin typeface="Arial" charset="0"/>
              </a:endParaRPr>
            </a:p>
          </p:txBody>
        </p:sp>
        <p:sp>
          <p:nvSpPr>
            <p:cNvPr id="59414" name="AutoShape 41"/>
            <p:cNvSpPr>
              <a:spLocks/>
            </p:cNvSpPr>
            <p:nvPr/>
          </p:nvSpPr>
          <p:spPr bwMode="auto">
            <a:xfrm>
              <a:off x="4992" y="1096"/>
              <a:ext cx="80" cy="640"/>
            </a:xfrm>
            <a:prstGeom prst="rightBracket">
              <a:avLst>
                <a:gd name="adj" fmla="val 66667"/>
              </a:avLst>
            </a:prstGeom>
            <a:solidFill>
              <a:schemeClr val="bg1"/>
            </a:solidFill>
            <a:ln w="28575">
              <a:solidFill>
                <a:srgbClr val="7307B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8" name="Oval 44"/>
          <p:cNvSpPr>
            <a:spLocks noChangeArrowheads="1"/>
          </p:cNvSpPr>
          <p:nvPr/>
        </p:nvSpPr>
        <p:spPr bwMode="auto">
          <a:xfrm>
            <a:off x="7040715" y="4019414"/>
            <a:ext cx="736600" cy="774700"/>
          </a:xfrm>
          <a:prstGeom prst="ellipse">
            <a:avLst/>
          </a:prstGeom>
          <a:solidFill>
            <a:srgbClr val="FFEC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</a:t>
            </a:r>
            <a:endParaRPr lang="en-US"/>
          </a:p>
        </p:txBody>
      </p:sp>
      <p:sp>
        <p:nvSpPr>
          <p:cNvPr id="59399" name="Oval 46"/>
          <p:cNvSpPr>
            <a:spLocks noChangeArrowheads="1"/>
          </p:cNvSpPr>
          <p:nvPr/>
        </p:nvSpPr>
        <p:spPr bwMode="auto">
          <a:xfrm>
            <a:off x="7701115" y="4387714"/>
            <a:ext cx="736600" cy="774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EC0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</a:t>
            </a:r>
          </a:p>
        </p:txBody>
      </p:sp>
      <p:sp>
        <p:nvSpPr>
          <p:cNvPr id="59400" name="Oval 52"/>
          <p:cNvSpPr>
            <a:spLocks noChangeArrowheads="1"/>
          </p:cNvSpPr>
          <p:nvPr/>
        </p:nvSpPr>
        <p:spPr bwMode="auto">
          <a:xfrm>
            <a:off x="7650315" y="5178289"/>
            <a:ext cx="736600" cy="774700"/>
          </a:xfrm>
          <a:prstGeom prst="ellipse">
            <a:avLst/>
          </a:prstGeom>
          <a:solidFill>
            <a:srgbClr val="FFEC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</a:t>
            </a:r>
            <a:endParaRPr lang="en-US"/>
          </a:p>
        </p:txBody>
      </p:sp>
      <p:sp>
        <p:nvSpPr>
          <p:cNvPr id="59401" name="Oval 53"/>
          <p:cNvSpPr>
            <a:spLocks noChangeArrowheads="1"/>
          </p:cNvSpPr>
          <p:nvPr/>
        </p:nvSpPr>
        <p:spPr bwMode="auto">
          <a:xfrm>
            <a:off x="6354915" y="5083039"/>
            <a:ext cx="736600" cy="774700"/>
          </a:xfrm>
          <a:prstGeom prst="ellipse">
            <a:avLst/>
          </a:prstGeom>
          <a:solidFill>
            <a:srgbClr val="FFEC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</a:t>
            </a:r>
            <a:endParaRPr lang="en-US"/>
          </a:p>
        </p:txBody>
      </p:sp>
      <p:sp>
        <p:nvSpPr>
          <p:cNvPr id="59402" name="Oval 55"/>
          <p:cNvSpPr>
            <a:spLocks noChangeArrowheads="1"/>
          </p:cNvSpPr>
          <p:nvPr/>
        </p:nvSpPr>
        <p:spPr bwMode="auto">
          <a:xfrm>
            <a:off x="6977215" y="5514839"/>
            <a:ext cx="736600" cy="774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EC0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</a:t>
            </a:r>
          </a:p>
        </p:txBody>
      </p:sp>
      <p:sp>
        <p:nvSpPr>
          <p:cNvPr id="59403" name="Oval 56"/>
          <p:cNvSpPr>
            <a:spLocks noChangeArrowheads="1"/>
          </p:cNvSpPr>
          <p:nvPr/>
        </p:nvSpPr>
        <p:spPr bwMode="auto">
          <a:xfrm>
            <a:off x="6342215" y="4298814"/>
            <a:ext cx="736600" cy="774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EC0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Symbol" charset="2"/>
                <a:sym typeface="Symbol" charset="2"/>
              </a:rPr>
              <a:t>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 rot="-2558498">
            <a:off x="6913715" y="4806814"/>
            <a:ext cx="584200" cy="596900"/>
            <a:chOff x="4480" y="2776"/>
            <a:chExt cx="368" cy="376"/>
          </a:xfrm>
        </p:grpSpPr>
        <p:sp>
          <p:nvSpPr>
            <p:cNvPr id="59406" name="Oval 57"/>
            <p:cNvSpPr>
              <a:spLocks noChangeArrowheads="1"/>
            </p:cNvSpPr>
            <p:nvPr/>
          </p:nvSpPr>
          <p:spPr bwMode="auto">
            <a:xfrm>
              <a:off x="4624" y="2928"/>
              <a:ext cx="224" cy="2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7" name="Oval 58"/>
            <p:cNvSpPr>
              <a:spLocks noChangeArrowheads="1"/>
            </p:cNvSpPr>
            <p:nvPr/>
          </p:nvSpPr>
          <p:spPr bwMode="auto">
            <a:xfrm>
              <a:off x="4480" y="2776"/>
              <a:ext cx="224" cy="2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5" name="Text Box 60"/>
          <p:cNvSpPr txBox="1">
            <a:spLocks noChangeArrowheads="1"/>
          </p:cNvSpPr>
          <p:nvPr/>
        </p:nvSpPr>
        <p:spPr bwMode="auto">
          <a:xfrm>
            <a:off x="7231215" y="4862377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charset="2"/>
                <a:sym typeface="Symbol" charset="2"/>
              </a:rPr>
              <a:t>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ChangeArrowheads="1"/>
          </p:cNvSpPr>
          <p:nvPr/>
        </p:nvSpPr>
        <p:spPr bwMode="auto">
          <a:xfrm>
            <a:off x="3429000" y="2665413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5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7587" name="Picture 10" descr="f1_04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680341"/>
            <a:ext cx="407828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/Users/sunyoungkim/Documents/Teaching/2008 teaching/2008 BIOCHEM 201/2008 BIOCHEM 201 Lectures/2008 BIOCHEM 201 Lec 13 &amp; 14 - Oxid phos/2008 BIOCHEM 201 Oxid phos images/f1rot_step.avi">
            <a:hlinkClick r:id="" action="ppaction://ole?verb=0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83300" y="1298576"/>
            <a:ext cx="16637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12"/>
          <p:cNvSpPr txBox="1">
            <a:spLocks noChangeArrowheads="1"/>
          </p:cNvSpPr>
          <p:nvPr/>
        </p:nvSpPr>
        <p:spPr bwMode="auto">
          <a:xfrm>
            <a:off x="238125" y="758831"/>
            <a:ext cx="4549775" cy="43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Rotation of the </a:t>
            </a:r>
            <a:r>
              <a:rPr lang="en-US" sz="2400" dirty="0" err="1">
                <a:latin typeface="Symbol" charset="2"/>
                <a:cs typeface="Symbol" charset="2"/>
                <a:sym typeface="Symbol" charset="2"/>
              </a:rPr>
              <a:t>g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 shaft relative to the ring of </a:t>
            </a:r>
            <a:r>
              <a:rPr lang="en-US" sz="2400" dirty="0">
                <a:latin typeface="Symbol" charset="2"/>
                <a:cs typeface="Symbol" charset="2"/>
                <a:sym typeface="Symbol" charset="2"/>
              </a:rPr>
              <a:t>a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 and </a:t>
            </a:r>
            <a:r>
              <a:rPr lang="en-US" sz="2400" dirty="0" err="1">
                <a:latin typeface="Symbol" charset="2"/>
                <a:cs typeface="Symbol" charset="2"/>
                <a:sym typeface="Symbol" charset="2"/>
              </a:rPr>
              <a:t>b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 subunits directly observed, by attaching fluorescent-labeled actin filament to the </a:t>
            </a:r>
            <a:r>
              <a:rPr lang="en-US" sz="2400" dirty="0" err="1">
                <a:latin typeface="Symbol" charset="2"/>
                <a:cs typeface="Symbol" charset="2"/>
                <a:sym typeface="Symbol" charset="2"/>
              </a:rPr>
              <a:t>g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 subunit.</a:t>
            </a:r>
          </a:p>
          <a:p>
            <a:pPr lvl="1">
              <a:spcAft>
                <a:spcPct val="30000"/>
              </a:spcAft>
            </a:pPr>
            <a:r>
              <a:rPr lang="en-US" sz="1400" dirty="0" err="1">
                <a:latin typeface="Arial"/>
                <a:cs typeface="Arial"/>
              </a:rPr>
              <a:t>Noji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i="1" dirty="0">
                <a:latin typeface="Arial"/>
                <a:cs typeface="Arial"/>
              </a:rPr>
              <a:t>et al.</a:t>
            </a:r>
            <a:r>
              <a:rPr lang="en-US" sz="1400" dirty="0">
                <a:latin typeface="Arial"/>
                <a:cs typeface="Arial"/>
              </a:rPr>
              <a:t> 1997 Nature </a:t>
            </a:r>
            <a:r>
              <a:rPr lang="en-US" sz="1400" b="1" i="1" dirty="0">
                <a:latin typeface="Arial"/>
                <a:cs typeface="Arial"/>
              </a:rPr>
              <a:t>386</a:t>
            </a:r>
            <a:r>
              <a:rPr lang="en-US" sz="1400" dirty="0">
                <a:latin typeface="Arial"/>
                <a:cs typeface="Arial"/>
              </a:rPr>
              <a:t>, 299</a:t>
            </a:r>
          </a:p>
          <a:p>
            <a:pPr lvl="1">
              <a:spcAft>
                <a:spcPct val="30000"/>
              </a:spcAft>
            </a:pPr>
            <a:endParaRPr lang="en-US" sz="2400" dirty="0">
              <a:latin typeface="Arial"/>
              <a:cs typeface="Arial"/>
              <a:sym typeface="Symbol" charset="2"/>
            </a:endParaRPr>
          </a:p>
          <a:p>
            <a:pPr>
              <a:spcAft>
                <a:spcPct val="30000"/>
              </a:spcAft>
            </a:pPr>
            <a:r>
              <a:rPr lang="en-US" sz="2400" dirty="0">
                <a:latin typeface="Arial"/>
                <a:cs typeface="Arial"/>
                <a:sym typeface="Symbol" charset="2"/>
              </a:rPr>
              <a:t>The </a:t>
            </a:r>
            <a:r>
              <a:rPr lang="en-US" sz="2400" dirty="0" smtClean="0">
                <a:latin typeface="Arial"/>
                <a:cs typeface="Arial"/>
                <a:sym typeface="Symbol" charset="2"/>
              </a:rPr>
              <a:t>rotation rate 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is 100 Hz (revolutions/</a:t>
            </a:r>
            <a:r>
              <a:rPr lang="en-US" sz="2400" dirty="0" err="1">
                <a:latin typeface="Arial"/>
                <a:cs typeface="Arial"/>
                <a:sym typeface="Symbol" charset="2"/>
              </a:rPr>
              <a:t>s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)</a:t>
            </a:r>
          </a:p>
          <a:p>
            <a:pPr>
              <a:spcAft>
                <a:spcPct val="30000"/>
              </a:spcAft>
            </a:pPr>
            <a:r>
              <a:rPr lang="en-US" sz="2400" dirty="0">
                <a:latin typeface="Arial"/>
                <a:cs typeface="Arial"/>
                <a:sym typeface="Symbol" charset="2"/>
              </a:rPr>
              <a:t>ATP-induced rotation occur in discrete 120</a:t>
            </a:r>
            <a:r>
              <a:rPr lang="en-US" sz="2400" baseline="30000" dirty="0">
                <a:latin typeface="Arial"/>
                <a:cs typeface="Arial"/>
                <a:sym typeface="Symbol" charset="2"/>
              </a:rPr>
              <a:t>o</a:t>
            </a:r>
            <a:r>
              <a:rPr lang="en-US" sz="2400" dirty="0">
                <a:latin typeface="Arial"/>
                <a:cs typeface="Arial"/>
                <a:sym typeface="Symbol" charset="2"/>
              </a:rPr>
              <a:t> steps.</a:t>
            </a:r>
            <a:r>
              <a:rPr lang="en-US" sz="2400" dirty="0" smtClean="0">
                <a:latin typeface="Arial"/>
                <a:cs typeface="Arial"/>
                <a:sym typeface="Symbol" charset="2"/>
              </a:rPr>
              <a:t> </a:t>
            </a:r>
            <a:endParaRPr lang="en-US" sz="2400" dirty="0">
              <a:latin typeface="Arial"/>
              <a:cs typeface="Arial"/>
              <a:sym typeface="Symbol" charset="2"/>
            </a:endParaRPr>
          </a:p>
        </p:txBody>
      </p:sp>
      <p:sp>
        <p:nvSpPr>
          <p:cNvPr id="67590" name="Rectangle 14"/>
          <p:cNvSpPr>
            <a:spLocks noChangeArrowheads="1"/>
          </p:cNvSpPr>
          <p:nvPr/>
        </p:nvSpPr>
        <p:spPr bwMode="auto">
          <a:xfrm>
            <a:off x="4787900" y="107954"/>
            <a:ext cx="40465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600" dirty="0">
                <a:solidFill>
                  <a:schemeClr val="accent1"/>
                </a:solidFill>
                <a:latin typeface="Arial" charset="0"/>
              </a:rPr>
              <a:t>F</a:t>
            </a:r>
            <a:r>
              <a:rPr lang="en-US" sz="3600" baseline="-25000" dirty="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n-US" sz="3600" dirty="0">
                <a:solidFill>
                  <a:schemeClr val="accent1"/>
                </a:solidFill>
                <a:latin typeface="Arial" charset="0"/>
              </a:rPr>
              <a:t>F</a:t>
            </a:r>
            <a:r>
              <a:rPr lang="en-US" sz="3600" baseline="-25000" dirty="0">
                <a:solidFill>
                  <a:schemeClr val="accent1"/>
                </a:solidFill>
                <a:latin typeface="Arial" charset="0"/>
              </a:rPr>
              <a:t>O</a:t>
            </a:r>
            <a:r>
              <a:rPr lang="en-US" sz="3600" dirty="0">
                <a:solidFill>
                  <a:schemeClr val="accent1"/>
                </a:solidFill>
                <a:latin typeface="Arial" charset="0"/>
              </a:rPr>
              <a:t> synthase</a:t>
            </a:r>
          </a:p>
        </p:txBody>
      </p:sp>
      <p:sp>
        <p:nvSpPr>
          <p:cNvPr id="67591" name="Rectangle 15"/>
          <p:cNvSpPr>
            <a:spLocks noChangeArrowheads="1"/>
          </p:cNvSpPr>
          <p:nvPr/>
        </p:nvSpPr>
        <p:spPr bwMode="auto">
          <a:xfrm>
            <a:off x="5346700" y="6378031"/>
            <a:ext cx="3106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http://www.res.titech.ac.jp/~seibutu/main_.html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236538" y="668824"/>
            <a:ext cx="8594267" cy="5935175"/>
            <a:chOff x="236538" y="668824"/>
            <a:chExt cx="8594267" cy="5935175"/>
          </a:xfrm>
        </p:grpSpPr>
        <p:sp>
          <p:nvSpPr>
            <p:cNvPr id="87" name="Explosion 1 86"/>
            <p:cNvSpPr/>
            <p:nvPr/>
          </p:nvSpPr>
          <p:spPr>
            <a:xfrm>
              <a:off x="236538" y="668824"/>
              <a:ext cx="8594267" cy="5935175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63548" y="1971021"/>
              <a:ext cx="127130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cap="all" dirty="0" smtClean="0"/>
                <a:t>heat</a:t>
              </a:r>
              <a:endParaRPr lang="en-US" sz="3200" b="1" cap="all" dirty="0"/>
            </a:p>
          </p:txBody>
        </p:sp>
      </p:grpSp>
      <p:sp>
        <p:nvSpPr>
          <p:cNvPr id="49230" name="AutoShape 112"/>
          <p:cNvSpPr>
            <a:spLocks noChangeArrowheads="1"/>
          </p:cNvSpPr>
          <p:nvPr/>
        </p:nvSpPr>
        <p:spPr bwMode="auto">
          <a:xfrm>
            <a:off x="7927975" y="1217778"/>
            <a:ext cx="576263" cy="4081462"/>
          </a:xfrm>
          <a:prstGeom prst="upArrow">
            <a:avLst>
              <a:gd name="adj1" fmla="val 50000"/>
              <a:gd name="adj2" fmla="val 177066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8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640513" y="3584740"/>
            <a:ext cx="10906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3" y="95225"/>
            <a:ext cx="86868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2,4-dinitrophenol and aspirin are synthetic </a:t>
            </a:r>
            <a:r>
              <a:rPr lang="en-US" sz="3600" dirty="0" err="1" smtClean="0"/>
              <a:t>uncouplers</a:t>
            </a:r>
            <a:endParaRPr lang="en-US" sz="3600" dirty="0"/>
          </a:p>
        </p:txBody>
      </p:sp>
      <p:sp>
        <p:nvSpPr>
          <p:cNvPr id="49158" name="Freeform 74"/>
          <p:cNvSpPr>
            <a:spLocks/>
          </p:cNvSpPr>
          <p:nvPr/>
        </p:nvSpPr>
        <p:spPr bwMode="auto">
          <a:xfrm rot="16200000" flipH="1">
            <a:off x="4846637" y="4291178"/>
            <a:ext cx="974725" cy="819150"/>
          </a:xfrm>
          <a:custGeom>
            <a:avLst/>
            <a:gdLst>
              <a:gd name="T0" fmla="*/ 197 w 901"/>
              <a:gd name="T1" fmla="*/ 44 h 948"/>
              <a:gd name="T2" fmla="*/ 21 w 901"/>
              <a:gd name="T3" fmla="*/ 420 h 948"/>
              <a:gd name="T4" fmla="*/ 69 w 901"/>
              <a:gd name="T5" fmla="*/ 716 h 948"/>
              <a:gd name="T6" fmla="*/ 325 w 901"/>
              <a:gd name="T7" fmla="*/ 916 h 948"/>
              <a:gd name="T8" fmla="*/ 701 w 901"/>
              <a:gd name="T9" fmla="*/ 900 h 948"/>
              <a:gd name="T10" fmla="*/ 877 w 901"/>
              <a:gd name="T11" fmla="*/ 628 h 948"/>
              <a:gd name="T12" fmla="*/ 773 w 901"/>
              <a:gd name="T13" fmla="*/ 500 h 948"/>
              <a:gd name="T14" fmla="*/ 869 w 901"/>
              <a:gd name="T15" fmla="*/ 388 h 948"/>
              <a:gd name="T16" fmla="*/ 581 w 901"/>
              <a:gd name="T17" fmla="*/ 116 h 948"/>
              <a:gd name="T18" fmla="*/ 365 w 901"/>
              <a:gd name="T19" fmla="*/ 172 h 948"/>
              <a:gd name="T20" fmla="*/ 189 w 901"/>
              <a:gd name="T21" fmla="*/ 156 h 948"/>
              <a:gd name="T22" fmla="*/ 197 w 901"/>
              <a:gd name="T23" fmla="*/ 44 h 9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1"/>
              <a:gd name="T37" fmla="*/ 0 h 948"/>
              <a:gd name="T38" fmla="*/ 901 w 901"/>
              <a:gd name="T39" fmla="*/ 948 h 9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1" h="948">
                <a:moveTo>
                  <a:pt x="197" y="44"/>
                </a:moveTo>
                <a:cubicBezTo>
                  <a:pt x="169" y="88"/>
                  <a:pt x="42" y="308"/>
                  <a:pt x="21" y="420"/>
                </a:cubicBezTo>
                <a:cubicBezTo>
                  <a:pt x="0" y="532"/>
                  <a:pt x="18" y="633"/>
                  <a:pt x="69" y="716"/>
                </a:cubicBezTo>
                <a:cubicBezTo>
                  <a:pt x="120" y="799"/>
                  <a:pt x="220" y="885"/>
                  <a:pt x="325" y="916"/>
                </a:cubicBezTo>
                <a:cubicBezTo>
                  <a:pt x="430" y="947"/>
                  <a:pt x="609" y="948"/>
                  <a:pt x="701" y="900"/>
                </a:cubicBezTo>
                <a:cubicBezTo>
                  <a:pt x="793" y="852"/>
                  <a:pt x="865" y="695"/>
                  <a:pt x="877" y="628"/>
                </a:cubicBezTo>
                <a:cubicBezTo>
                  <a:pt x="889" y="561"/>
                  <a:pt x="774" y="540"/>
                  <a:pt x="773" y="500"/>
                </a:cubicBezTo>
                <a:cubicBezTo>
                  <a:pt x="772" y="460"/>
                  <a:pt x="901" y="452"/>
                  <a:pt x="869" y="388"/>
                </a:cubicBezTo>
                <a:cubicBezTo>
                  <a:pt x="837" y="324"/>
                  <a:pt x="665" y="152"/>
                  <a:pt x="581" y="116"/>
                </a:cubicBezTo>
                <a:cubicBezTo>
                  <a:pt x="497" y="80"/>
                  <a:pt x="430" y="165"/>
                  <a:pt x="365" y="172"/>
                </a:cubicBezTo>
                <a:cubicBezTo>
                  <a:pt x="300" y="179"/>
                  <a:pt x="221" y="175"/>
                  <a:pt x="189" y="156"/>
                </a:cubicBezTo>
                <a:cubicBezTo>
                  <a:pt x="157" y="137"/>
                  <a:pt x="225" y="0"/>
                  <a:pt x="197" y="44"/>
                </a:cubicBezTo>
                <a:close/>
              </a:path>
            </a:pathLst>
          </a:custGeom>
          <a:solidFill>
            <a:srgbClr val="4DAF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9" name="Picture 7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13263" y="3599028"/>
            <a:ext cx="10890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177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Freeform 47"/>
          <p:cNvSpPr>
            <a:spLocks/>
          </p:cNvSpPr>
          <p:nvPr/>
        </p:nvSpPr>
        <p:spPr bwMode="auto">
          <a:xfrm>
            <a:off x="3213100" y="2708440"/>
            <a:ext cx="912813" cy="1951038"/>
          </a:xfrm>
          <a:custGeom>
            <a:avLst/>
            <a:gdLst>
              <a:gd name="T0" fmla="*/ 71 w 1327"/>
              <a:gd name="T1" fmla="*/ 492 h 2271"/>
              <a:gd name="T2" fmla="*/ 119 w 1327"/>
              <a:gd name="T3" fmla="*/ 1116 h 2271"/>
              <a:gd name="T4" fmla="*/ 111 w 1327"/>
              <a:gd name="T5" fmla="*/ 1396 h 2271"/>
              <a:gd name="T6" fmla="*/ 15 w 1327"/>
              <a:gd name="T7" fmla="*/ 1668 h 2271"/>
              <a:gd name="T8" fmla="*/ 199 w 1327"/>
              <a:gd name="T9" fmla="*/ 2060 h 2271"/>
              <a:gd name="T10" fmla="*/ 391 w 1327"/>
              <a:gd name="T11" fmla="*/ 2252 h 2271"/>
              <a:gd name="T12" fmla="*/ 783 w 1327"/>
              <a:gd name="T13" fmla="*/ 2172 h 2271"/>
              <a:gd name="T14" fmla="*/ 1119 w 1327"/>
              <a:gd name="T15" fmla="*/ 1788 h 2271"/>
              <a:gd name="T16" fmla="*/ 1303 w 1327"/>
              <a:gd name="T17" fmla="*/ 1364 h 2271"/>
              <a:gd name="T18" fmla="*/ 1263 w 1327"/>
              <a:gd name="T19" fmla="*/ 652 h 2271"/>
              <a:gd name="T20" fmla="*/ 1263 w 1327"/>
              <a:gd name="T21" fmla="*/ 276 h 2271"/>
              <a:gd name="T22" fmla="*/ 903 w 1327"/>
              <a:gd name="T23" fmla="*/ 156 h 2271"/>
              <a:gd name="T24" fmla="*/ 567 w 1327"/>
              <a:gd name="T25" fmla="*/ 68 h 2271"/>
              <a:gd name="T26" fmla="*/ 431 w 1327"/>
              <a:gd name="T27" fmla="*/ 4 h 2271"/>
              <a:gd name="T28" fmla="*/ 199 w 1327"/>
              <a:gd name="T29" fmla="*/ 92 h 2271"/>
              <a:gd name="T30" fmla="*/ 175 w 1327"/>
              <a:gd name="T31" fmla="*/ 300 h 2271"/>
              <a:gd name="T32" fmla="*/ 71 w 1327"/>
              <a:gd name="T33" fmla="*/ 492 h 22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7"/>
              <a:gd name="T52" fmla="*/ 0 h 2271"/>
              <a:gd name="T53" fmla="*/ 1327 w 1327"/>
              <a:gd name="T54" fmla="*/ 2271 h 22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7" h="2271">
                <a:moveTo>
                  <a:pt x="71" y="492"/>
                </a:moveTo>
                <a:cubicBezTo>
                  <a:pt x="62" y="628"/>
                  <a:pt x="112" y="965"/>
                  <a:pt x="119" y="1116"/>
                </a:cubicBezTo>
                <a:cubicBezTo>
                  <a:pt x="126" y="1267"/>
                  <a:pt x="128" y="1304"/>
                  <a:pt x="111" y="1396"/>
                </a:cubicBezTo>
                <a:cubicBezTo>
                  <a:pt x="94" y="1488"/>
                  <a:pt x="0" y="1557"/>
                  <a:pt x="15" y="1668"/>
                </a:cubicBezTo>
                <a:cubicBezTo>
                  <a:pt x="30" y="1779"/>
                  <a:pt x="136" y="1963"/>
                  <a:pt x="199" y="2060"/>
                </a:cubicBezTo>
                <a:cubicBezTo>
                  <a:pt x="262" y="2157"/>
                  <a:pt x="294" y="2233"/>
                  <a:pt x="391" y="2252"/>
                </a:cubicBezTo>
                <a:cubicBezTo>
                  <a:pt x="488" y="2271"/>
                  <a:pt x="662" y="2249"/>
                  <a:pt x="783" y="2172"/>
                </a:cubicBezTo>
                <a:cubicBezTo>
                  <a:pt x="904" y="2095"/>
                  <a:pt x="1032" y="1923"/>
                  <a:pt x="1119" y="1788"/>
                </a:cubicBezTo>
                <a:cubicBezTo>
                  <a:pt x="1206" y="1653"/>
                  <a:pt x="1279" y="1553"/>
                  <a:pt x="1303" y="1364"/>
                </a:cubicBezTo>
                <a:cubicBezTo>
                  <a:pt x="1327" y="1175"/>
                  <a:pt x="1270" y="833"/>
                  <a:pt x="1263" y="652"/>
                </a:cubicBezTo>
                <a:cubicBezTo>
                  <a:pt x="1256" y="471"/>
                  <a:pt x="1323" y="359"/>
                  <a:pt x="1263" y="276"/>
                </a:cubicBezTo>
                <a:cubicBezTo>
                  <a:pt x="1203" y="193"/>
                  <a:pt x="1019" y="191"/>
                  <a:pt x="903" y="156"/>
                </a:cubicBezTo>
                <a:cubicBezTo>
                  <a:pt x="787" y="121"/>
                  <a:pt x="646" y="93"/>
                  <a:pt x="567" y="68"/>
                </a:cubicBezTo>
                <a:cubicBezTo>
                  <a:pt x="488" y="43"/>
                  <a:pt x="492" y="0"/>
                  <a:pt x="431" y="4"/>
                </a:cubicBezTo>
                <a:cubicBezTo>
                  <a:pt x="370" y="8"/>
                  <a:pt x="242" y="43"/>
                  <a:pt x="199" y="92"/>
                </a:cubicBezTo>
                <a:cubicBezTo>
                  <a:pt x="156" y="141"/>
                  <a:pt x="195" y="233"/>
                  <a:pt x="175" y="300"/>
                </a:cubicBezTo>
                <a:cubicBezTo>
                  <a:pt x="155" y="367"/>
                  <a:pt x="80" y="356"/>
                  <a:pt x="71" y="492"/>
                </a:cubicBezTo>
                <a:close/>
              </a:path>
            </a:pathLst>
          </a:custGeom>
          <a:solidFill>
            <a:srgbClr val="AFEFB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Freeform 53"/>
          <p:cNvSpPr>
            <a:spLocks/>
          </p:cNvSpPr>
          <p:nvPr/>
        </p:nvSpPr>
        <p:spPr bwMode="auto">
          <a:xfrm>
            <a:off x="3914775" y="2819565"/>
            <a:ext cx="833438" cy="1622425"/>
          </a:xfrm>
          <a:custGeom>
            <a:avLst/>
            <a:gdLst>
              <a:gd name="T0" fmla="*/ 239 w 1059"/>
              <a:gd name="T1" fmla="*/ 332 h 1769"/>
              <a:gd name="T2" fmla="*/ 495 w 1059"/>
              <a:gd name="T3" fmla="*/ 36 h 1769"/>
              <a:gd name="T4" fmla="*/ 583 w 1059"/>
              <a:gd name="T5" fmla="*/ 116 h 1769"/>
              <a:gd name="T6" fmla="*/ 663 w 1059"/>
              <a:gd name="T7" fmla="*/ 500 h 1769"/>
              <a:gd name="T8" fmla="*/ 943 w 1059"/>
              <a:gd name="T9" fmla="*/ 676 h 1769"/>
              <a:gd name="T10" fmla="*/ 1047 w 1059"/>
              <a:gd name="T11" fmla="*/ 812 h 1769"/>
              <a:gd name="T12" fmla="*/ 1015 w 1059"/>
              <a:gd name="T13" fmla="*/ 1220 h 1769"/>
              <a:gd name="T14" fmla="*/ 983 w 1059"/>
              <a:gd name="T15" fmla="*/ 1468 h 1769"/>
              <a:gd name="T16" fmla="*/ 943 w 1059"/>
              <a:gd name="T17" fmla="*/ 1708 h 1769"/>
              <a:gd name="T18" fmla="*/ 615 w 1059"/>
              <a:gd name="T19" fmla="*/ 1748 h 1769"/>
              <a:gd name="T20" fmla="*/ 287 w 1059"/>
              <a:gd name="T21" fmla="*/ 1580 h 1769"/>
              <a:gd name="T22" fmla="*/ 39 w 1059"/>
              <a:gd name="T23" fmla="*/ 1580 h 1769"/>
              <a:gd name="T24" fmla="*/ 55 w 1059"/>
              <a:gd name="T25" fmla="*/ 1308 h 1769"/>
              <a:gd name="T26" fmla="*/ 239 w 1059"/>
              <a:gd name="T27" fmla="*/ 332 h 17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9"/>
              <a:gd name="T43" fmla="*/ 0 h 1769"/>
              <a:gd name="T44" fmla="*/ 1059 w 1059"/>
              <a:gd name="T45" fmla="*/ 1769 h 17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9" h="1769">
                <a:moveTo>
                  <a:pt x="239" y="332"/>
                </a:moveTo>
                <a:cubicBezTo>
                  <a:pt x="312" y="120"/>
                  <a:pt x="438" y="72"/>
                  <a:pt x="495" y="36"/>
                </a:cubicBezTo>
                <a:cubicBezTo>
                  <a:pt x="552" y="0"/>
                  <a:pt x="555" y="39"/>
                  <a:pt x="583" y="116"/>
                </a:cubicBezTo>
                <a:cubicBezTo>
                  <a:pt x="611" y="193"/>
                  <a:pt x="603" y="407"/>
                  <a:pt x="663" y="500"/>
                </a:cubicBezTo>
                <a:cubicBezTo>
                  <a:pt x="723" y="593"/>
                  <a:pt x="879" y="624"/>
                  <a:pt x="943" y="676"/>
                </a:cubicBezTo>
                <a:cubicBezTo>
                  <a:pt x="1007" y="728"/>
                  <a:pt x="1035" y="721"/>
                  <a:pt x="1047" y="812"/>
                </a:cubicBezTo>
                <a:cubicBezTo>
                  <a:pt x="1059" y="903"/>
                  <a:pt x="1026" y="1111"/>
                  <a:pt x="1015" y="1220"/>
                </a:cubicBezTo>
                <a:cubicBezTo>
                  <a:pt x="1004" y="1329"/>
                  <a:pt x="995" y="1387"/>
                  <a:pt x="983" y="1468"/>
                </a:cubicBezTo>
                <a:cubicBezTo>
                  <a:pt x="971" y="1549"/>
                  <a:pt x="1004" y="1661"/>
                  <a:pt x="943" y="1708"/>
                </a:cubicBezTo>
                <a:cubicBezTo>
                  <a:pt x="882" y="1755"/>
                  <a:pt x="724" y="1769"/>
                  <a:pt x="615" y="1748"/>
                </a:cubicBezTo>
                <a:cubicBezTo>
                  <a:pt x="506" y="1727"/>
                  <a:pt x="383" y="1608"/>
                  <a:pt x="287" y="1580"/>
                </a:cubicBezTo>
                <a:cubicBezTo>
                  <a:pt x="191" y="1552"/>
                  <a:pt x="78" y="1625"/>
                  <a:pt x="39" y="1580"/>
                </a:cubicBezTo>
                <a:cubicBezTo>
                  <a:pt x="0" y="1535"/>
                  <a:pt x="20" y="1515"/>
                  <a:pt x="55" y="1308"/>
                </a:cubicBezTo>
                <a:cubicBezTo>
                  <a:pt x="90" y="1101"/>
                  <a:pt x="166" y="544"/>
                  <a:pt x="239" y="332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Freeform 54"/>
          <p:cNvSpPr>
            <a:spLocks/>
          </p:cNvSpPr>
          <p:nvPr/>
        </p:nvSpPr>
        <p:spPr bwMode="auto">
          <a:xfrm>
            <a:off x="3495675" y="3686340"/>
            <a:ext cx="836613" cy="960438"/>
          </a:xfrm>
          <a:custGeom>
            <a:avLst/>
            <a:gdLst>
              <a:gd name="T0" fmla="*/ 125 w 946"/>
              <a:gd name="T1" fmla="*/ 200 h 1047"/>
              <a:gd name="T2" fmla="*/ 61 w 946"/>
              <a:gd name="T3" fmla="*/ 656 h 1047"/>
              <a:gd name="T4" fmla="*/ 29 w 946"/>
              <a:gd name="T5" fmla="*/ 880 h 1047"/>
              <a:gd name="T6" fmla="*/ 237 w 946"/>
              <a:gd name="T7" fmla="*/ 1032 h 1047"/>
              <a:gd name="T8" fmla="*/ 637 w 946"/>
              <a:gd name="T9" fmla="*/ 968 h 1047"/>
              <a:gd name="T10" fmla="*/ 901 w 946"/>
              <a:gd name="T11" fmla="*/ 1008 h 1047"/>
              <a:gd name="T12" fmla="*/ 909 w 946"/>
              <a:gd name="T13" fmla="*/ 752 h 1047"/>
              <a:gd name="T14" fmla="*/ 773 w 946"/>
              <a:gd name="T15" fmla="*/ 544 h 1047"/>
              <a:gd name="T16" fmla="*/ 773 w 946"/>
              <a:gd name="T17" fmla="*/ 304 h 1047"/>
              <a:gd name="T18" fmla="*/ 821 w 946"/>
              <a:gd name="T19" fmla="*/ 48 h 1047"/>
              <a:gd name="T20" fmla="*/ 725 w 946"/>
              <a:gd name="T21" fmla="*/ 16 h 1047"/>
              <a:gd name="T22" fmla="*/ 589 w 946"/>
              <a:gd name="T23" fmla="*/ 112 h 1047"/>
              <a:gd name="T24" fmla="*/ 517 w 946"/>
              <a:gd name="T25" fmla="*/ 312 h 1047"/>
              <a:gd name="T26" fmla="*/ 341 w 946"/>
              <a:gd name="T27" fmla="*/ 184 h 1047"/>
              <a:gd name="T28" fmla="*/ 181 w 946"/>
              <a:gd name="T29" fmla="*/ 160 h 1047"/>
              <a:gd name="T30" fmla="*/ 125 w 946"/>
              <a:gd name="T31" fmla="*/ 200 h 10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6"/>
              <a:gd name="T49" fmla="*/ 0 h 1047"/>
              <a:gd name="T50" fmla="*/ 946 w 946"/>
              <a:gd name="T51" fmla="*/ 1047 h 10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6" h="1047">
                <a:moveTo>
                  <a:pt x="125" y="200"/>
                </a:moveTo>
                <a:cubicBezTo>
                  <a:pt x="105" y="283"/>
                  <a:pt x="77" y="543"/>
                  <a:pt x="61" y="656"/>
                </a:cubicBezTo>
                <a:cubicBezTo>
                  <a:pt x="45" y="769"/>
                  <a:pt x="0" y="817"/>
                  <a:pt x="29" y="880"/>
                </a:cubicBezTo>
                <a:cubicBezTo>
                  <a:pt x="58" y="943"/>
                  <a:pt x="136" y="1017"/>
                  <a:pt x="237" y="1032"/>
                </a:cubicBezTo>
                <a:cubicBezTo>
                  <a:pt x="338" y="1047"/>
                  <a:pt x="526" y="972"/>
                  <a:pt x="637" y="968"/>
                </a:cubicBezTo>
                <a:cubicBezTo>
                  <a:pt x="748" y="964"/>
                  <a:pt x="856" y="1044"/>
                  <a:pt x="901" y="1008"/>
                </a:cubicBezTo>
                <a:cubicBezTo>
                  <a:pt x="946" y="972"/>
                  <a:pt x="930" y="829"/>
                  <a:pt x="909" y="752"/>
                </a:cubicBezTo>
                <a:cubicBezTo>
                  <a:pt x="888" y="675"/>
                  <a:pt x="796" y="619"/>
                  <a:pt x="773" y="544"/>
                </a:cubicBezTo>
                <a:cubicBezTo>
                  <a:pt x="750" y="469"/>
                  <a:pt x="765" y="387"/>
                  <a:pt x="773" y="304"/>
                </a:cubicBezTo>
                <a:cubicBezTo>
                  <a:pt x="781" y="221"/>
                  <a:pt x="829" y="96"/>
                  <a:pt x="821" y="48"/>
                </a:cubicBezTo>
                <a:cubicBezTo>
                  <a:pt x="813" y="0"/>
                  <a:pt x="763" y="5"/>
                  <a:pt x="725" y="16"/>
                </a:cubicBezTo>
                <a:cubicBezTo>
                  <a:pt x="687" y="27"/>
                  <a:pt x="624" y="63"/>
                  <a:pt x="589" y="112"/>
                </a:cubicBezTo>
                <a:cubicBezTo>
                  <a:pt x="554" y="161"/>
                  <a:pt x="558" y="300"/>
                  <a:pt x="517" y="312"/>
                </a:cubicBezTo>
                <a:cubicBezTo>
                  <a:pt x="476" y="324"/>
                  <a:pt x="397" y="209"/>
                  <a:pt x="341" y="184"/>
                </a:cubicBezTo>
                <a:cubicBezTo>
                  <a:pt x="285" y="159"/>
                  <a:pt x="217" y="159"/>
                  <a:pt x="181" y="160"/>
                </a:cubicBezTo>
                <a:cubicBezTo>
                  <a:pt x="145" y="161"/>
                  <a:pt x="145" y="117"/>
                  <a:pt x="125" y="200"/>
                </a:cubicBezTo>
                <a:close/>
              </a:path>
            </a:pathLst>
          </a:custGeom>
          <a:solidFill>
            <a:srgbClr val="FFD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56"/>
          <p:cNvSpPr txBox="1">
            <a:spLocks noChangeArrowheads="1"/>
          </p:cNvSpPr>
          <p:nvPr/>
        </p:nvSpPr>
        <p:spPr bwMode="auto">
          <a:xfrm>
            <a:off x="3281363" y="3135478"/>
            <a:ext cx="36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49165" name="Text Box 57"/>
          <p:cNvSpPr txBox="1">
            <a:spLocks noChangeArrowheads="1"/>
          </p:cNvSpPr>
          <p:nvPr/>
        </p:nvSpPr>
        <p:spPr bwMode="auto">
          <a:xfrm>
            <a:off x="3649663" y="34291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b</a:t>
            </a:r>
            <a:r>
              <a:rPr lang="en-US" sz="1400" baseline="-25000">
                <a:latin typeface="Arial" charset="0"/>
              </a:rPr>
              <a:t>L</a:t>
            </a:r>
            <a:endParaRPr lang="en-US" sz="1400">
              <a:latin typeface="Arial" charset="0"/>
            </a:endParaRPr>
          </a:p>
        </p:txBody>
      </p:sp>
      <p:sp>
        <p:nvSpPr>
          <p:cNvPr id="49166" name="AutoShape 58"/>
          <p:cNvSpPr>
            <a:spLocks noChangeArrowheads="1"/>
          </p:cNvSpPr>
          <p:nvPr/>
        </p:nvSpPr>
        <p:spPr bwMode="auto">
          <a:xfrm rot="-4091763">
            <a:off x="3556795" y="3466471"/>
            <a:ext cx="125412" cy="155575"/>
          </a:xfrm>
          <a:prstGeom prst="downArrow">
            <a:avLst>
              <a:gd name="adj1" fmla="val 50000"/>
              <a:gd name="adj2" fmla="val 3101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7" name="Text Box 59"/>
          <p:cNvSpPr txBox="1">
            <a:spLocks noChangeArrowheads="1"/>
          </p:cNvSpPr>
          <p:nvPr/>
        </p:nvSpPr>
        <p:spPr bwMode="auto">
          <a:xfrm>
            <a:off x="3524250" y="4226090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2Fe-2S</a:t>
            </a:r>
          </a:p>
        </p:txBody>
      </p:sp>
      <p:sp>
        <p:nvSpPr>
          <p:cNvPr id="49168" name="AutoShape 60"/>
          <p:cNvSpPr>
            <a:spLocks noChangeArrowheads="1"/>
          </p:cNvSpPr>
          <p:nvPr/>
        </p:nvSpPr>
        <p:spPr bwMode="auto">
          <a:xfrm rot="-888366">
            <a:off x="3816350" y="3765715"/>
            <a:ext cx="111125" cy="473075"/>
          </a:xfrm>
          <a:prstGeom prst="downArrow">
            <a:avLst>
              <a:gd name="adj1" fmla="val 50000"/>
              <a:gd name="adj2" fmla="val 106429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69" name="AutoShape 61"/>
          <p:cNvSpPr>
            <a:spLocks noChangeArrowheads="1"/>
          </p:cNvSpPr>
          <p:nvPr/>
        </p:nvSpPr>
        <p:spPr bwMode="auto">
          <a:xfrm rot="-8648376">
            <a:off x="4203700" y="3980028"/>
            <a:ext cx="128588" cy="282575"/>
          </a:xfrm>
          <a:prstGeom prst="downArrow">
            <a:avLst>
              <a:gd name="adj1" fmla="val 50000"/>
              <a:gd name="adj2" fmla="val 5493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170" name="Text Box 62"/>
          <p:cNvSpPr txBox="1">
            <a:spLocks noChangeArrowheads="1"/>
          </p:cNvSpPr>
          <p:nvPr/>
        </p:nvSpPr>
        <p:spPr bwMode="auto">
          <a:xfrm>
            <a:off x="4262438" y="3799053"/>
            <a:ext cx="33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</a:t>
            </a:r>
            <a:r>
              <a:rPr lang="en-US" sz="1400" baseline="-25000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49171" name="AutoShape 63"/>
          <p:cNvSpPr>
            <a:spLocks noChangeArrowheads="1"/>
          </p:cNvSpPr>
          <p:nvPr/>
        </p:nvSpPr>
        <p:spPr bwMode="auto">
          <a:xfrm rot="18516320" flipH="1">
            <a:off x="4788693" y="3964947"/>
            <a:ext cx="157163" cy="831850"/>
          </a:xfrm>
          <a:prstGeom prst="downArrow">
            <a:avLst>
              <a:gd name="adj1" fmla="val 50000"/>
              <a:gd name="adj2" fmla="val 132323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172" name="Text Box 64"/>
          <p:cNvSpPr txBox="1">
            <a:spLocks noChangeArrowheads="1"/>
          </p:cNvSpPr>
          <p:nvPr/>
        </p:nvSpPr>
        <p:spPr bwMode="auto">
          <a:xfrm>
            <a:off x="3300413" y="289417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b</a:t>
            </a:r>
            <a:endParaRPr lang="en-US" sz="1400" b="1">
              <a:latin typeface="Arial" charset="0"/>
            </a:endParaRPr>
          </a:p>
        </p:txBody>
      </p:sp>
      <p:sp>
        <p:nvSpPr>
          <p:cNvPr id="49173" name="Text Box 65"/>
          <p:cNvSpPr txBox="1">
            <a:spLocks noChangeArrowheads="1"/>
          </p:cNvSpPr>
          <p:nvPr/>
        </p:nvSpPr>
        <p:spPr bwMode="auto">
          <a:xfrm>
            <a:off x="3984625" y="3386303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 charset="0"/>
              </a:rPr>
              <a:t>Cyto </a:t>
            </a:r>
            <a:r>
              <a:rPr lang="en-US" sz="1400" b="1" i="1">
                <a:latin typeface="Arial" charset="0"/>
              </a:rPr>
              <a:t>c</a:t>
            </a:r>
            <a:r>
              <a:rPr lang="en-US" sz="1400" b="1" i="1" baseline="-25000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49174" name="Text Box 67"/>
          <p:cNvSpPr txBox="1">
            <a:spLocks noChangeArrowheads="1"/>
          </p:cNvSpPr>
          <p:nvPr/>
        </p:nvSpPr>
        <p:spPr bwMode="auto">
          <a:xfrm>
            <a:off x="4987925" y="461979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Cyto </a:t>
            </a:r>
            <a:r>
              <a:rPr lang="en-US" sz="1600" b="1" i="1">
                <a:solidFill>
                  <a:schemeClr val="bg1"/>
                </a:solidFill>
                <a:latin typeface="Arial" charset="0"/>
              </a:rPr>
              <a:t>c</a:t>
            </a: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75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36538" y="3586328"/>
            <a:ext cx="1090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Freeform 18"/>
          <p:cNvSpPr>
            <a:spLocks/>
          </p:cNvSpPr>
          <p:nvPr/>
        </p:nvSpPr>
        <p:spPr bwMode="auto">
          <a:xfrm>
            <a:off x="946150" y="2629065"/>
            <a:ext cx="839788" cy="1644650"/>
          </a:xfrm>
          <a:custGeom>
            <a:avLst/>
            <a:gdLst>
              <a:gd name="T0" fmla="*/ 469 w 1049"/>
              <a:gd name="T1" fmla="*/ 107 h 1764"/>
              <a:gd name="T2" fmla="*/ 69 w 1049"/>
              <a:gd name="T3" fmla="*/ 315 h 1764"/>
              <a:gd name="T4" fmla="*/ 53 w 1049"/>
              <a:gd name="T5" fmla="*/ 659 h 1764"/>
              <a:gd name="T6" fmla="*/ 61 w 1049"/>
              <a:gd name="T7" fmla="*/ 899 h 1764"/>
              <a:gd name="T8" fmla="*/ 141 w 1049"/>
              <a:gd name="T9" fmla="*/ 1123 h 1764"/>
              <a:gd name="T10" fmla="*/ 141 w 1049"/>
              <a:gd name="T11" fmla="*/ 1411 h 1764"/>
              <a:gd name="T12" fmla="*/ 133 w 1049"/>
              <a:gd name="T13" fmla="*/ 1731 h 1764"/>
              <a:gd name="T14" fmla="*/ 301 w 1049"/>
              <a:gd name="T15" fmla="*/ 1611 h 1764"/>
              <a:gd name="T16" fmla="*/ 533 w 1049"/>
              <a:gd name="T17" fmla="*/ 1539 h 1764"/>
              <a:gd name="T18" fmla="*/ 533 w 1049"/>
              <a:gd name="T19" fmla="*/ 1211 h 1764"/>
              <a:gd name="T20" fmla="*/ 765 w 1049"/>
              <a:gd name="T21" fmla="*/ 995 h 1764"/>
              <a:gd name="T22" fmla="*/ 957 w 1049"/>
              <a:gd name="T23" fmla="*/ 891 h 1764"/>
              <a:gd name="T24" fmla="*/ 1037 w 1049"/>
              <a:gd name="T25" fmla="*/ 747 h 1764"/>
              <a:gd name="T26" fmla="*/ 885 w 1049"/>
              <a:gd name="T27" fmla="*/ 531 h 1764"/>
              <a:gd name="T28" fmla="*/ 637 w 1049"/>
              <a:gd name="T29" fmla="*/ 547 h 1764"/>
              <a:gd name="T30" fmla="*/ 621 w 1049"/>
              <a:gd name="T31" fmla="*/ 411 h 1764"/>
              <a:gd name="T32" fmla="*/ 757 w 1049"/>
              <a:gd name="T33" fmla="*/ 307 h 1764"/>
              <a:gd name="T34" fmla="*/ 949 w 1049"/>
              <a:gd name="T35" fmla="*/ 203 h 1764"/>
              <a:gd name="T36" fmla="*/ 749 w 1049"/>
              <a:gd name="T37" fmla="*/ 19 h 1764"/>
              <a:gd name="T38" fmla="*/ 469 w 1049"/>
              <a:gd name="T39" fmla="*/ 107 h 17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9"/>
              <a:gd name="T61" fmla="*/ 0 h 1764"/>
              <a:gd name="T62" fmla="*/ 1049 w 1049"/>
              <a:gd name="T63" fmla="*/ 1764 h 17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9" h="1764">
                <a:moveTo>
                  <a:pt x="469" y="107"/>
                </a:moveTo>
                <a:cubicBezTo>
                  <a:pt x="356" y="156"/>
                  <a:pt x="138" y="223"/>
                  <a:pt x="69" y="315"/>
                </a:cubicBezTo>
                <a:cubicBezTo>
                  <a:pt x="0" y="407"/>
                  <a:pt x="54" y="562"/>
                  <a:pt x="53" y="659"/>
                </a:cubicBezTo>
                <a:cubicBezTo>
                  <a:pt x="52" y="756"/>
                  <a:pt x="46" y="822"/>
                  <a:pt x="61" y="899"/>
                </a:cubicBezTo>
                <a:cubicBezTo>
                  <a:pt x="76" y="976"/>
                  <a:pt x="128" y="1038"/>
                  <a:pt x="141" y="1123"/>
                </a:cubicBezTo>
                <a:cubicBezTo>
                  <a:pt x="154" y="1208"/>
                  <a:pt x="142" y="1310"/>
                  <a:pt x="141" y="1411"/>
                </a:cubicBezTo>
                <a:cubicBezTo>
                  <a:pt x="140" y="1512"/>
                  <a:pt x="106" y="1698"/>
                  <a:pt x="133" y="1731"/>
                </a:cubicBezTo>
                <a:cubicBezTo>
                  <a:pt x="160" y="1764"/>
                  <a:pt x="234" y="1643"/>
                  <a:pt x="301" y="1611"/>
                </a:cubicBezTo>
                <a:cubicBezTo>
                  <a:pt x="368" y="1579"/>
                  <a:pt x="494" y="1606"/>
                  <a:pt x="533" y="1539"/>
                </a:cubicBezTo>
                <a:cubicBezTo>
                  <a:pt x="572" y="1472"/>
                  <a:pt x="494" y="1302"/>
                  <a:pt x="533" y="1211"/>
                </a:cubicBezTo>
                <a:cubicBezTo>
                  <a:pt x="572" y="1120"/>
                  <a:pt x="694" y="1048"/>
                  <a:pt x="765" y="995"/>
                </a:cubicBezTo>
                <a:cubicBezTo>
                  <a:pt x="836" y="942"/>
                  <a:pt x="912" y="932"/>
                  <a:pt x="957" y="891"/>
                </a:cubicBezTo>
                <a:cubicBezTo>
                  <a:pt x="1002" y="850"/>
                  <a:pt x="1049" y="807"/>
                  <a:pt x="1037" y="747"/>
                </a:cubicBezTo>
                <a:cubicBezTo>
                  <a:pt x="1025" y="687"/>
                  <a:pt x="952" y="564"/>
                  <a:pt x="885" y="531"/>
                </a:cubicBezTo>
                <a:cubicBezTo>
                  <a:pt x="818" y="498"/>
                  <a:pt x="681" y="567"/>
                  <a:pt x="637" y="547"/>
                </a:cubicBezTo>
                <a:cubicBezTo>
                  <a:pt x="593" y="527"/>
                  <a:pt x="601" y="451"/>
                  <a:pt x="621" y="411"/>
                </a:cubicBezTo>
                <a:cubicBezTo>
                  <a:pt x="641" y="371"/>
                  <a:pt x="702" y="342"/>
                  <a:pt x="757" y="307"/>
                </a:cubicBezTo>
                <a:cubicBezTo>
                  <a:pt x="812" y="272"/>
                  <a:pt x="950" y="251"/>
                  <a:pt x="949" y="203"/>
                </a:cubicBezTo>
                <a:cubicBezTo>
                  <a:pt x="948" y="155"/>
                  <a:pt x="832" y="38"/>
                  <a:pt x="749" y="19"/>
                </a:cubicBezTo>
                <a:cubicBezTo>
                  <a:pt x="666" y="0"/>
                  <a:pt x="582" y="58"/>
                  <a:pt x="469" y="10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Freeform 19"/>
          <p:cNvSpPr>
            <a:spLocks/>
          </p:cNvSpPr>
          <p:nvPr/>
        </p:nvSpPr>
        <p:spPr bwMode="auto">
          <a:xfrm>
            <a:off x="1162050" y="3430753"/>
            <a:ext cx="1352550" cy="1017587"/>
          </a:xfrm>
          <a:custGeom>
            <a:avLst/>
            <a:gdLst>
              <a:gd name="T0" fmla="*/ 28 w 1839"/>
              <a:gd name="T1" fmla="*/ 847 h 1091"/>
              <a:gd name="T2" fmla="*/ 124 w 1839"/>
              <a:gd name="T3" fmla="*/ 775 h 1091"/>
              <a:gd name="T4" fmla="*/ 364 w 1839"/>
              <a:gd name="T5" fmla="*/ 711 h 1091"/>
              <a:gd name="T6" fmla="*/ 388 w 1839"/>
              <a:gd name="T7" fmla="*/ 631 h 1091"/>
              <a:gd name="T8" fmla="*/ 348 w 1839"/>
              <a:gd name="T9" fmla="*/ 407 h 1091"/>
              <a:gd name="T10" fmla="*/ 444 w 1839"/>
              <a:gd name="T11" fmla="*/ 255 h 1091"/>
              <a:gd name="T12" fmla="*/ 596 w 1839"/>
              <a:gd name="T13" fmla="*/ 143 h 1091"/>
              <a:gd name="T14" fmla="*/ 796 w 1839"/>
              <a:gd name="T15" fmla="*/ 15 h 1091"/>
              <a:gd name="T16" fmla="*/ 980 w 1839"/>
              <a:gd name="T17" fmla="*/ 55 h 1091"/>
              <a:gd name="T18" fmla="*/ 1060 w 1839"/>
              <a:gd name="T19" fmla="*/ 199 h 1091"/>
              <a:gd name="T20" fmla="*/ 1196 w 1839"/>
              <a:gd name="T21" fmla="*/ 231 h 1091"/>
              <a:gd name="T22" fmla="*/ 1572 w 1839"/>
              <a:gd name="T23" fmla="*/ 119 h 1091"/>
              <a:gd name="T24" fmla="*/ 1716 w 1839"/>
              <a:gd name="T25" fmla="*/ 223 h 1091"/>
              <a:gd name="T26" fmla="*/ 1788 w 1839"/>
              <a:gd name="T27" fmla="*/ 399 h 1091"/>
              <a:gd name="T28" fmla="*/ 1820 w 1839"/>
              <a:gd name="T29" fmla="*/ 615 h 1091"/>
              <a:gd name="T30" fmla="*/ 1676 w 1839"/>
              <a:gd name="T31" fmla="*/ 951 h 1091"/>
              <a:gd name="T32" fmla="*/ 1268 w 1839"/>
              <a:gd name="T33" fmla="*/ 1079 h 1091"/>
              <a:gd name="T34" fmla="*/ 964 w 1839"/>
              <a:gd name="T35" fmla="*/ 1023 h 1091"/>
              <a:gd name="T36" fmla="*/ 748 w 1839"/>
              <a:gd name="T37" fmla="*/ 895 h 1091"/>
              <a:gd name="T38" fmla="*/ 612 w 1839"/>
              <a:gd name="T39" fmla="*/ 919 h 1091"/>
              <a:gd name="T40" fmla="*/ 196 w 1839"/>
              <a:gd name="T41" fmla="*/ 1015 h 1091"/>
              <a:gd name="T42" fmla="*/ 28 w 1839"/>
              <a:gd name="T43" fmla="*/ 951 h 1091"/>
              <a:gd name="T44" fmla="*/ 28 w 1839"/>
              <a:gd name="T45" fmla="*/ 847 h 109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39"/>
              <a:gd name="T70" fmla="*/ 0 h 1091"/>
              <a:gd name="T71" fmla="*/ 1839 w 1839"/>
              <a:gd name="T72" fmla="*/ 1091 h 109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39" h="1091">
                <a:moveTo>
                  <a:pt x="28" y="847"/>
                </a:moveTo>
                <a:cubicBezTo>
                  <a:pt x="44" y="818"/>
                  <a:pt x="68" y="798"/>
                  <a:pt x="124" y="775"/>
                </a:cubicBezTo>
                <a:cubicBezTo>
                  <a:pt x="180" y="752"/>
                  <a:pt x="320" y="735"/>
                  <a:pt x="364" y="711"/>
                </a:cubicBezTo>
                <a:cubicBezTo>
                  <a:pt x="408" y="687"/>
                  <a:pt x="391" y="682"/>
                  <a:pt x="388" y="631"/>
                </a:cubicBezTo>
                <a:cubicBezTo>
                  <a:pt x="385" y="580"/>
                  <a:pt x="339" y="470"/>
                  <a:pt x="348" y="407"/>
                </a:cubicBezTo>
                <a:cubicBezTo>
                  <a:pt x="357" y="344"/>
                  <a:pt x="403" y="299"/>
                  <a:pt x="444" y="255"/>
                </a:cubicBezTo>
                <a:cubicBezTo>
                  <a:pt x="485" y="211"/>
                  <a:pt x="537" y="183"/>
                  <a:pt x="596" y="143"/>
                </a:cubicBezTo>
                <a:cubicBezTo>
                  <a:pt x="655" y="103"/>
                  <a:pt x="732" y="30"/>
                  <a:pt x="796" y="15"/>
                </a:cubicBezTo>
                <a:cubicBezTo>
                  <a:pt x="860" y="0"/>
                  <a:pt x="936" y="24"/>
                  <a:pt x="980" y="55"/>
                </a:cubicBezTo>
                <a:cubicBezTo>
                  <a:pt x="1024" y="86"/>
                  <a:pt x="1024" y="170"/>
                  <a:pt x="1060" y="199"/>
                </a:cubicBezTo>
                <a:cubicBezTo>
                  <a:pt x="1096" y="228"/>
                  <a:pt x="1111" y="244"/>
                  <a:pt x="1196" y="231"/>
                </a:cubicBezTo>
                <a:cubicBezTo>
                  <a:pt x="1281" y="218"/>
                  <a:pt x="1485" y="120"/>
                  <a:pt x="1572" y="119"/>
                </a:cubicBezTo>
                <a:cubicBezTo>
                  <a:pt x="1659" y="118"/>
                  <a:pt x="1680" y="176"/>
                  <a:pt x="1716" y="223"/>
                </a:cubicBezTo>
                <a:cubicBezTo>
                  <a:pt x="1752" y="270"/>
                  <a:pt x="1771" y="334"/>
                  <a:pt x="1788" y="399"/>
                </a:cubicBezTo>
                <a:cubicBezTo>
                  <a:pt x="1805" y="464"/>
                  <a:pt x="1839" y="523"/>
                  <a:pt x="1820" y="615"/>
                </a:cubicBezTo>
                <a:cubicBezTo>
                  <a:pt x="1801" y="707"/>
                  <a:pt x="1768" y="874"/>
                  <a:pt x="1676" y="951"/>
                </a:cubicBezTo>
                <a:cubicBezTo>
                  <a:pt x="1584" y="1028"/>
                  <a:pt x="1387" y="1067"/>
                  <a:pt x="1268" y="1079"/>
                </a:cubicBezTo>
                <a:cubicBezTo>
                  <a:pt x="1149" y="1091"/>
                  <a:pt x="1051" y="1054"/>
                  <a:pt x="964" y="1023"/>
                </a:cubicBezTo>
                <a:cubicBezTo>
                  <a:pt x="877" y="992"/>
                  <a:pt x="807" y="912"/>
                  <a:pt x="748" y="895"/>
                </a:cubicBezTo>
                <a:cubicBezTo>
                  <a:pt x="689" y="878"/>
                  <a:pt x="704" y="899"/>
                  <a:pt x="612" y="919"/>
                </a:cubicBezTo>
                <a:cubicBezTo>
                  <a:pt x="520" y="939"/>
                  <a:pt x="293" y="1010"/>
                  <a:pt x="196" y="1015"/>
                </a:cubicBezTo>
                <a:cubicBezTo>
                  <a:pt x="99" y="1020"/>
                  <a:pt x="56" y="976"/>
                  <a:pt x="28" y="951"/>
                </a:cubicBezTo>
                <a:cubicBezTo>
                  <a:pt x="0" y="926"/>
                  <a:pt x="12" y="876"/>
                  <a:pt x="28" y="847"/>
                </a:cubicBezTo>
                <a:close/>
              </a:path>
            </a:pathLst>
          </a:custGeom>
          <a:solidFill>
            <a:srgbClr val="759E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Text Box 29"/>
          <p:cNvSpPr txBox="1">
            <a:spLocks noChangeArrowheads="1"/>
          </p:cNvSpPr>
          <p:nvPr/>
        </p:nvSpPr>
        <p:spPr bwMode="auto">
          <a:xfrm>
            <a:off x="1255713" y="3851440"/>
            <a:ext cx="322262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</a:t>
            </a:r>
          </a:p>
        </p:txBody>
      </p:sp>
      <p:sp>
        <p:nvSpPr>
          <p:cNvPr id="49179" name="Text Box 30"/>
          <p:cNvSpPr txBox="1">
            <a:spLocks noChangeArrowheads="1"/>
          </p:cNvSpPr>
          <p:nvPr/>
        </p:nvSpPr>
        <p:spPr bwMode="auto">
          <a:xfrm>
            <a:off x="1633538" y="3645065"/>
            <a:ext cx="76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2Fe-2S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1993900" y="394827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QH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81" name="Text Box 32"/>
          <p:cNvSpPr txBox="1">
            <a:spLocks noChangeArrowheads="1"/>
          </p:cNvSpPr>
          <p:nvPr/>
        </p:nvSpPr>
        <p:spPr bwMode="auto">
          <a:xfrm>
            <a:off x="944563" y="2875128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FMN</a:t>
            </a:r>
          </a:p>
        </p:txBody>
      </p:sp>
      <p:sp>
        <p:nvSpPr>
          <p:cNvPr id="49182" name="Text Box 33"/>
          <p:cNvSpPr txBox="1">
            <a:spLocks noChangeArrowheads="1"/>
          </p:cNvSpPr>
          <p:nvPr/>
        </p:nvSpPr>
        <p:spPr bwMode="auto">
          <a:xfrm>
            <a:off x="958850" y="328152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4Fe-4S</a:t>
            </a:r>
          </a:p>
        </p:txBody>
      </p:sp>
      <p:sp>
        <p:nvSpPr>
          <p:cNvPr id="49183" name="AutoShape 34"/>
          <p:cNvSpPr>
            <a:spLocks noChangeArrowheads="1"/>
          </p:cNvSpPr>
          <p:nvPr/>
        </p:nvSpPr>
        <p:spPr bwMode="auto">
          <a:xfrm rot="12794967" flipV="1">
            <a:off x="1574800" y="2932278"/>
            <a:ext cx="311150" cy="268287"/>
          </a:xfrm>
          <a:custGeom>
            <a:avLst/>
            <a:gdLst>
              <a:gd name="T0" fmla="*/ 155575 w 21600"/>
              <a:gd name="T1" fmla="*/ -12 h 21600"/>
              <a:gd name="T2" fmla="*/ 38879 w 21600"/>
              <a:gd name="T3" fmla="*/ 134131 h 21600"/>
              <a:gd name="T4" fmla="*/ 155575 w 21600"/>
              <a:gd name="T5" fmla="*/ 67059 h 21600"/>
              <a:gd name="T6" fmla="*/ 350044 w 21600"/>
              <a:gd name="T7" fmla="*/ 134144 h 21600"/>
              <a:gd name="T8" fmla="*/ 272256 w 21600"/>
              <a:gd name="T9" fmla="*/ 201215 h 21600"/>
              <a:gd name="T10" fmla="*/ 194469 w 21600"/>
              <a:gd name="T11" fmla="*/ 1341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7CE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5" name="AutoShape 36"/>
          <p:cNvSpPr>
            <a:spLocks noChangeArrowheads="1"/>
          </p:cNvSpPr>
          <p:nvPr/>
        </p:nvSpPr>
        <p:spPr bwMode="auto">
          <a:xfrm>
            <a:off x="1246188" y="3118015"/>
            <a:ext cx="96837" cy="1936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6" name="AutoShape 37"/>
          <p:cNvSpPr>
            <a:spLocks noChangeArrowheads="1"/>
          </p:cNvSpPr>
          <p:nvPr/>
        </p:nvSpPr>
        <p:spPr bwMode="auto">
          <a:xfrm rot="-888366">
            <a:off x="1327150" y="3533940"/>
            <a:ext cx="85725" cy="290513"/>
          </a:xfrm>
          <a:prstGeom prst="downArrow">
            <a:avLst>
              <a:gd name="adj1" fmla="val 50000"/>
              <a:gd name="adj2" fmla="val 8472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7" name="AutoShape 38"/>
          <p:cNvSpPr>
            <a:spLocks noChangeArrowheads="1"/>
          </p:cNvSpPr>
          <p:nvPr/>
        </p:nvSpPr>
        <p:spPr bwMode="auto">
          <a:xfrm rot="-7007816">
            <a:off x="1541463" y="3824452"/>
            <a:ext cx="128588" cy="144463"/>
          </a:xfrm>
          <a:prstGeom prst="downArrow">
            <a:avLst>
              <a:gd name="adj1" fmla="val 50000"/>
              <a:gd name="adj2" fmla="val 28086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8" name="AutoShape 39"/>
          <p:cNvSpPr>
            <a:spLocks noChangeArrowheads="1"/>
          </p:cNvSpPr>
          <p:nvPr/>
        </p:nvSpPr>
        <p:spPr bwMode="auto">
          <a:xfrm rot="-2634254">
            <a:off x="1976438" y="3883190"/>
            <a:ext cx="114300" cy="163513"/>
          </a:xfrm>
          <a:prstGeom prst="downArrow">
            <a:avLst>
              <a:gd name="adj1" fmla="val 50000"/>
              <a:gd name="adj2" fmla="val 35764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/>
          </a:p>
        </p:txBody>
      </p:sp>
      <p:sp>
        <p:nvSpPr>
          <p:cNvPr id="49189" name="Text Box 41"/>
          <p:cNvSpPr txBox="1">
            <a:spLocks noChangeArrowheads="1"/>
          </p:cNvSpPr>
          <p:nvPr/>
        </p:nvSpPr>
        <p:spPr bwMode="auto">
          <a:xfrm>
            <a:off x="2667000" y="3799053"/>
            <a:ext cx="514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QH</a:t>
            </a:r>
            <a:r>
              <a:rPr lang="en-US" sz="1400" baseline="-25000"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49190" name="Text Box 42"/>
          <p:cNvSpPr txBox="1">
            <a:spLocks noChangeArrowheads="1"/>
          </p:cNvSpPr>
          <p:nvPr/>
        </p:nvSpPr>
        <p:spPr bwMode="auto">
          <a:xfrm>
            <a:off x="1588" y="3198978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matrix</a:t>
            </a:r>
          </a:p>
        </p:txBody>
      </p:sp>
      <p:sp>
        <p:nvSpPr>
          <p:cNvPr id="49191" name="Text Box 43"/>
          <p:cNvSpPr txBox="1">
            <a:spLocks noChangeArrowheads="1"/>
          </p:cNvSpPr>
          <p:nvPr/>
        </p:nvSpPr>
        <p:spPr bwMode="auto">
          <a:xfrm>
            <a:off x="0" y="4372140"/>
            <a:ext cx="1379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 charset="0"/>
              </a:rPr>
              <a:t>intermembrane</a:t>
            </a:r>
          </a:p>
          <a:p>
            <a:r>
              <a:rPr lang="en-US" sz="1400" i="1">
                <a:latin typeface="Arial" charset="0"/>
              </a:rPr>
              <a:t>space</a:t>
            </a:r>
          </a:p>
        </p:txBody>
      </p:sp>
      <p:sp>
        <p:nvSpPr>
          <p:cNvPr id="49192" name="AutoShape 55"/>
          <p:cNvSpPr>
            <a:spLocks noChangeArrowheads="1"/>
          </p:cNvSpPr>
          <p:nvPr/>
        </p:nvSpPr>
        <p:spPr bwMode="auto">
          <a:xfrm rot="-8125215">
            <a:off x="3132138" y="3403765"/>
            <a:ext cx="109537" cy="533400"/>
          </a:xfrm>
          <a:prstGeom prst="downArrow">
            <a:avLst>
              <a:gd name="adj1" fmla="val 50000"/>
              <a:gd name="adj2" fmla="val 121740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3" name="Picture 7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400675" y="3599028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94" name="AutoShape 40"/>
          <p:cNvSpPr>
            <a:spLocks noChangeArrowheads="1"/>
          </p:cNvSpPr>
          <p:nvPr/>
        </p:nvSpPr>
        <p:spPr bwMode="auto">
          <a:xfrm rot="-5338416">
            <a:off x="2513806" y="3925259"/>
            <a:ext cx="123825" cy="261938"/>
          </a:xfrm>
          <a:prstGeom prst="downArrow">
            <a:avLst>
              <a:gd name="adj1" fmla="val 50000"/>
              <a:gd name="adj2" fmla="val 5288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pic>
        <p:nvPicPr>
          <p:cNvPr id="49195" name="Picture 8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708900" y="3583153"/>
            <a:ext cx="10906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805738" y="2592553"/>
            <a:ext cx="863600" cy="1730375"/>
            <a:chOff x="4245" y="1395"/>
            <a:chExt cx="544" cy="1090"/>
          </a:xfrm>
        </p:grpSpPr>
        <p:sp>
          <p:nvSpPr>
            <p:cNvPr id="49218" name="AutoShape 78"/>
            <p:cNvSpPr>
              <a:spLocks noChangeArrowheads="1"/>
            </p:cNvSpPr>
            <p:nvPr/>
          </p:nvSpPr>
          <p:spPr bwMode="auto">
            <a:xfrm>
              <a:off x="4320" y="1909"/>
              <a:ext cx="395" cy="576"/>
            </a:xfrm>
            <a:prstGeom prst="roundRect">
              <a:avLst>
                <a:gd name="adj" fmla="val 16667"/>
              </a:avLst>
            </a:prstGeom>
            <a:solidFill>
              <a:srgbClr val="FAFF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4245" y="1395"/>
              <a:ext cx="544" cy="614"/>
              <a:chOff x="4245" y="1450"/>
              <a:chExt cx="544" cy="614"/>
            </a:xfrm>
          </p:grpSpPr>
          <p:sp>
            <p:nvSpPr>
              <p:cNvPr id="49220" name="Oval 81"/>
              <p:cNvSpPr>
                <a:spLocks noChangeArrowheads="1"/>
              </p:cNvSpPr>
              <p:nvPr/>
            </p:nvSpPr>
            <p:spPr bwMode="auto">
              <a:xfrm>
                <a:off x="4373" y="1450"/>
                <a:ext cx="267" cy="528"/>
              </a:xfrm>
              <a:prstGeom prst="ellipse">
                <a:avLst/>
              </a:prstGeom>
              <a:solidFill>
                <a:srgbClr val="FAFF8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1" name="Oval 80"/>
              <p:cNvSpPr>
                <a:spLocks noChangeArrowheads="1"/>
              </p:cNvSpPr>
              <p:nvPr/>
            </p:nvSpPr>
            <p:spPr bwMode="auto">
              <a:xfrm>
                <a:off x="4522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2" name="Oval 79"/>
              <p:cNvSpPr>
                <a:spLocks noChangeArrowheads="1"/>
              </p:cNvSpPr>
              <p:nvPr/>
            </p:nvSpPr>
            <p:spPr bwMode="auto">
              <a:xfrm>
                <a:off x="4245" y="1517"/>
                <a:ext cx="267" cy="528"/>
              </a:xfrm>
              <a:prstGeom prst="ellipse">
                <a:avLst/>
              </a:prstGeom>
              <a:solidFill>
                <a:srgbClr val="FFEC0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3" name="Oval 82"/>
              <p:cNvSpPr>
                <a:spLocks noChangeArrowheads="1"/>
              </p:cNvSpPr>
              <p:nvPr/>
            </p:nvSpPr>
            <p:spPr bwMode="auto">
              <a:xfrm>
                <a:off x="4374" y="1536"/>
                <a:ext cx="267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AFF8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197" name="Freeform 92"/>
          <p:cNvSpPr>
            <a:spLocks/>
          </p:cNvSpPr>
          <p:nvPr/>
        </p:nvSpPr>
        <p:spPr bwMode="auto">
          <a:xfrm flipH="1" flipV="1">
            <a:off x="5927725" y="3035465"/>
            <a:ext cx="652463" cy="2020888"/>
          </a:xfrm>
          <a:custGeom>
            <a:avLst/>
            <a:gdLst>
              <a:gd name="T0" fmla="*/ 25 w 411"/>
              <a:gd name="T1" fmla="*/ 78 h 1273"/>
              <a:gd name="T2" fmla="*/ 4 w 411"/>
              <a:gd name="T3" fmla="*/ 601 h 1273"/>
              <a:gd name="T4" fmla="*/ 47 w 411"/>
              <a:gd name="T5" fmla="*/ 1060 h 1273"/>
              <a:gd name="T6" fmla="*/ 143 w 411"/>
              <a:gd name="T7" fmla="*/ 1198 h 1273"/>
              <a:gd name="T8" fmla="*/ 345 w 411"/>
              <a:gd name="T9" fmla="*/ 1198 h 1273"/>
              <a:gd name="T10" fmla="*/ 345 w 411"/>
              <a:gd name="T11" fmla="*/ 750 h 1273"/>
              <a:gd name="T12" fmla="*/ 399 w 411"/>
              <a:gd name="T13" fmla="*/ 366 h 1273"/>
              <a:gd name="T14" fmla="*/ 271 w 411"/>
              <a:gd name="T15" fmla="*/ 132 h 1273"/>
              <a:gd name="T16" fmla="*/ 121 w 411"/>
              <a:gd name="T17" fmla="*/ 132 h 1273"/>
              <a:gd name="T18" fmla="*/ 25 w 411"/>
              <a:gd name="T19" fmla="*/ 78 h 1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1"/>
              <a:gd name="T31" fmla="*/ 0 h 1273"/>
              <a:gd name="T32" fmla="*/ 411 w 411"/>
              <a:gd name="T33" fmla="*/ 1273 h 1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1" h="1273">
                <a:moveTo>
                  <a:pt x="25" y="78"/>
                </a:moveTo>
                <a:cubicBezTo>
                  <a:pt x="6" y="156"/>
                  <a:pt x="0" y="437"/>
                  <a:pt x="4" y="601"/>
                </a:cubicBezTo>
                <a:cubicBezTo>
                  <a:pt x="8" y="765"/>
                  <a:pt x="24" y="961"/>
                  <a:pt x="47" y="1060"/>
                </a:cubicBezTo>
                <a:cubicBezTo>
                  <a:pt x="70" y="1159"/>
                  <a:pt x="93" y="1175"/>
                  <a:pt x="143" y="1198"/>
                </a:cubicBezTo>
                <a:cubicBezTo>
                  <a:pt x="193" y="1221"/>
                  <a:pt x="311" y="1273"/>
                  <a:pt x="345" y="1198"/>
                </a:cubicBezTo>
                <a:cubicBezTo>
                  <a:pt x="379" y="1123"/>
                  <a:pt x="336" y="889"/>
                  <a:pt x="345" y="750"/>
                </a:cubicBezTo>
                <a:cubicBezTo>
                  <a:pt x="354" y="611"/>
                  <a:pt x="411" y="469"/>
                  <a:pt x="399" y="366"/>
                </a:cubicBezTo>
                <a:cubicBezTo>
                  <a:pt x="387" y="263"/>
                  <a:pt x="317" y="171"/>
                  <a:pt x="271" y="132"/>
                </a:cubicBezTo>
                <a:cubicBezTo>
                  <a:pt x="225" y="93"/>
                  <a:pt x="160" y="134"/>
                  <a:pt x="121" y="132"/>
                </a:cubicBezTo>
                <a:cubicBezTo>
                  <a:pt x="82" y="130"/>
                  <a:pt x="44" y="0"/>
                  <a:pt x="25" y="78"/>
                </a:cubicBezTo>
                <a:close/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98" name="AutoShape 87"/>
          <p:cNvSpPr>
            <a:spLocks noChangeArrowheads="1"/>
          </p:cNvSpPr>
          <p:nvPr/>
        </p:nvSpPr>
        <p:spPr bwMode="auto">
          <a:xfrm flipH="1">
            <a:off x="6980238" y="3362490"/>
            <a:ext cx="212725" cy="1095375"/>
          </a:xfrm>
          <a:prstGeom prst="roundRect">
            <a:avLst>
              <a:gd name="adj" fmla="val 16667"/>
            </a:avLst>
          </a:prstGeom>
          <a:solidFill>
            <a:srgbClr val="F4F4F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624" name="AutoShape 88"/>
          <p:cNvSpPr>
            <a:spLocks noChangeArrowheads="1"/>
          </p:cNvSpPr>
          <p:nvPr/>
        </p:nvSpPr>
        <p:spPr bwMode="auto">
          <a:xfrm flipH="1">
            <a:off x="6811963" y="3362490"/>
            <a:ext cx="212725" cy="1095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>
                  <a:gamma/>
                  <a:tint val="50980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pitchFamily="-107" charset="0"/>
            </a:endParaRPr>
          </a:p>
        </p:txBody>
      </p:sp>
      <p:sp>
        <p:nvSpPr>
          <p:cNvPr id="49200" name="Freeform 91"/>
          <p:cNvSpPr>
            <a:spLocks/>
          </p:cNvSpPr>
          <p:nvPr/>
        </p:nvSpPr>
        <p:spPr bwMode="auto">
          <a:xfrm>
            <a:off x="6173788" y="3249778"/>
            <a:ext cx="719137" cy="1433512"/>
          </a:xfrm>
          <a:custGeom>
            <a:avLst/>
            <a:gdLst>
              <a:gd name="T0" fmla="*/ 62 w 453"/>
              <a:gd name="T1" fmla="*/ 44 h 903"/>
              <a:gd name="T2" fmla="*/ 9 w 453"/>
              <a:gd name="T3" fmla="*/ 311 h 903"/>
              <a:gd name="T4" fmla="*/ 9 w 453"/>
              <a:gd name="T5" fmla="*/ 578 h 903"/>
              <a:gd name="T6" fmla="*/ 52 w 453"/>
              <a:gd name="T7" fmla="*/ 770 h 903"/>
              <a:gd name="T8" fmla="*/ 222 w 453"/>
              <a:gd name="T9" fmla="*/ 876 h 903"/>
              <a:gd name="T10" fmla="*/ 382 w 453"/>
              <a:gd name="T11" fmla="*/ 876 h 903"/>
              <a:gd name="T12" fmla="*/ 446 w 453"/>
              <a:gd name="T13" fmla="*/ 716 h 903"/>
              <a:gd name="T14" fmla="*/ 425 w 453"/>
              <a:gd name="T15" fmla="*/ 300 h 903"/>
              <a:gd name="T16" fmla="*/ 425 w 453"/>
              <a:gd name="T17" fmla="*/ 55 h 903"/>
              <a:gd name="T18" fmla="*/ 254 w 453"/>
              <a:gd name="T19" fmla="*/ 23 h 903"/>
              <a:gd name="T20" fmla="*/ 137 w 453"/>
              <a:gd name="T21" fmla="*/ 44 h 903"/>
              <a:gd name="T22" fmla="*/ 62 w 453"/>
              <a:gd name="T23" fmla="*/ 44 h 9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3"/>
              <a:gd name="T37" fmla="*/ 0 h 903"/>
              <a:gd name="T38" fmla="*/ 453 w 453"/>
              <a:gd name="T39" fmla="*/ 903 h 9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3" h="903">
                <a:moveTo>
                  <a:pt x="62" y="44"/>
                </a:moveTo>
                <a:cubicBezTo>
                  <a:pt x="41" y="88"/>
                  <a:pt x="18" y="222"/>
                  <a:pt x="9" y="311"/>
                </a:cubicBezTo>
                <a:cubicBezTo>
                  <a:pt x="0" y="400"/>
                  <a:pt x="2" y="502"/>
                  <a:pt x="9" y="578"/>
                </a:cubicBezTo>
                <a:cubicBezTo>
                  <a:pt x="16" y="654"/>
                  <a:pt x="17" y="720"/>
                  <a:pt x="52" y="770"/>
                </a:cubicBezTo>
                <a:cubicBezTo>
                  <a:pt x="87" y="820"/>
                  <a:pt x="167" y="858"/>
                  <a:pt x="222" y="876"/>
                </a:cubicBezTo>
                <a:cubicBezTo>
                  <a:pt x="277" y="894"/>
                  <a:pt x="345" y="903"/>
                  <a:pt x="382" y="876"/>
                </a:cubicBezTo>
                <a:cubicBezTo>
                  <a:pt x="419" y="849"/>
                  <a:pt x="439" y="812"/>
                  <a:pt x="446" y="716"/>
                </a:cubicBezTo>
                <a:cubicBezTo>
                  <a:pt x="453" y="620"/>
                  <a:pt x="428" y="410"/>
                  <a:pt x="425" y="300"/>
                </a:cubicBezTo>
                <a:cubicBezTo>
                  <a:pt x="422" y="190"/>
                  <a:pt x="453" y="101"/>
                  <a:pt x="425" y="55"/>
                </a:cubicBezTo>
                <a:cubicBezTo>
                  <a:pt x="397" y="9"/>
                  <a:pt x="302" y="25"/>
                  <a:pt x="254" y="23"/>
                </a:cubicBezTo>
                <a:cubicBezTo>
                  <a:pt x="206" y="21"/>
                  <a:pt x="167" y="39"/>
                  <a:pt x="137" y="44"/>
                </a:cubicBezTo>
                <a:cubicBezTo>
                  <a:pt x="107" y="49"/>
                  <a:pt x="83" y="0"/>
                  <a:pt x="62" y="44"/>
                </a:cubicBezTo>
                <a:close/>
              </a:path>
            </a:pathLst>
          </a:custGeom>
          <a:solidFill>
            <a:srgbClr val="62626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1" name="Text Box 95"/>
          <p:cNvSpPr txBox="1">
            <a:spLocks noChangeArrowheads="1"/>
          </p:cNvSpPr>
          <p:nvPr/>
        </p:nvSpPr>
        <p:spPr bwMode="auto">
          <a:xfrm flipH="1">
            <a:off x="6029325" y="4513428"/>
            <a:ext cx="487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Cu</a:t>
            </a:r>
            <a:r>
              <a:rPr lang="en-US" sz="1400" baseline="-25000">
                <a:latin typeface="Arial" charset="0"/>
              </a:rPr>
              <a:t>A</a:t>
            </a:r>
            <a:endParaRPr lang="en-US" sz="1400">
              <a:latin typeface="Arial" charset="0"/>
            </a:endParaRPr>
          </a:p>
        </p:txBody>
      </p:sp>
      <p:sp>
        <p:nvSpPr>
          <p:cNvPr id="49202" name="Text Box 97"/>
          <p:cNvSpPr txBox="1">
            <a:spLocks noChangeArrowheads="1"/>
          </p:cNvSpPr>
          <p:nvPr/>
        </p:nvSpPr>
        <p:spPr bwMode="auto">
          <a:xfrm>
            <a:off x="6465888" y="419116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49203" name="Text Box 98"/>
          <p:cNvSpPr txBox="1">
            <a:spLocks noChangeArrowheads="1"/>
          </p:cNvSpPr>
          <p:nvPr/>
        </p:nvSpPr>
        <p:spPr bwMode="auto">
          <a:xfrm>
            <a:off x="6213475" y="377206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3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4" name="Text Box 99"/>
          <p:cNvSpPr txBox="1">
            <a:spLocks noChangeArrowheads="1"/>
          </p:cNvSpPr>
          <p:nvPr/>
        </p:nvSpPr>
        <p:spPr bwMode="auto">
          <a:xfrm flipH="1">
            <a:off x="6373813" y="3333915"/>
            <a:ext cx="48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charset="0"/>
              </a:rPr>
              <a:t>Cu</a:t>
            </a:r>
            <a:r>
              <a:rPr lang="en-US" sz="1400" baseline="-25000">
                <a:solidFill>
                  <a:schemeClr val="bg1"/>
                </a:solidFill>
                <a:latin typeface="Arial" charset="0"/>
              </a:rPr>
              <a:t>B</a:t>
            </a:r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205" name="AutoShape 100"/>
          <p:cNvSpPr>
            <a:spLocks noChangeArrowheads="1"/>
          </p:cNvSpPr>
          <p:nvPr/>
        </p:nvSpPr>
        <p:spPr bwMode="auto">
          <a:xfrm rot="15221953" flipH="1">
            <a:off x="5849937" y="4576928"/>
            <a:ext cx="138113" cy="325438"/>
          </a:xfrm>
          <a:prstGeom prst="downArrow">
            <a:avLst>
              <a:gd name="adj1" fmla="val 50000"/>
              <a:gd name="adj2" fmla="val 58908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206" name="AutoShape 101"/>
          <p:cNvSpPr>
            <a:spLocks noChangeArrowheads="1"/>
          </p:cNvSpPr>
          <p:nvPr/>
        </p:nvSpPr>
        <p:spPr bwMode="auto">
          <a:xfrm rot="-7452239">
            <a:off x="6415088" y="4438815"/>
            <a:ext cx="127000" cy="155575"/>
          </a:xfrm>
          <a:prstGeom prst="downArrow">
            <a:avLst>
              <a:gd name="adj1" fmla="val 50000"/>
              <a:gd name="adj2" fmla="val 30625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7" name="AutoShape 102"/>
          <p:cNvSpPr>
            <a:spLocks noChangeArrowheads="1"/>
          </p:cNvSpPr>
          <p:nvPr/>
        </p:nvSpPr>
        <p:spPr bwMode="auto">
          <a:xfrm rot="-8872227">
            <a:off x="6418263" y="35974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49208" name="AutoShape 103"/>
          <p:cNvSpPr>
            <a:spLocks noChangeArrowheads="1"/>
          </p:cNvSpPr>
          <p:nvPr/>
        </p:nvSpPr>
        <p:spPr bwMode="auto">
          <a:xfrm rot="8872227" flipH="1">
            <a:off x="6392863" y="4054640"/>
            <a:ext cx="106362" cy="223838"/>
          </a:xfrm>
          <a:prstGeom prst="downArrow">
            <a:avLst>
              <a:gd name="adj1" fmla="val 50000"/>
              <a:gd name="adj2" fmla="val 52612"/>
            </a:avLst>
          </a:prstGeom>
          <a:solidFill>
            <a:srgbClr val="FAF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82" name="TextBox 81"/>
          <p:cNvSpPr txBox="1"/>
          <p:nvPr/>
        </p:nvSpPr>
        <p:spPr>
          <a:xfrm>
            <a:off x="7340004" y="5246869"/>
            <a:ext cx="181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Complex V</a:t>
            </a:r>
          </a:p>
          <a:p>
            <a:pPr algn="ctr"/>
            <a:r>
              <a:rPr lang="en-US" sz="2000" i="1" dirty="0" smtClean="0"/>
              <a:t>ATP synthase</a:t>
            </a:r>
            <a:endParaRPr lang="en-US" sz="2000" i="1" dirty="0"/>
          </a:p>
        </p:txBody>
      </p:sp>
      <p:grpSp>
        <p:nvGrpSpPr>
          <p:cNvPr id="5" name="Group 85"/>
          <p:cNvGrpSpPr/>
          <p:nvPr/>
        </p:nvGrpSpPr>
        <p:grpSpPr>
          <a:xfrm>
            <a:off x="2053848" y="5188116"/>
            <a:ext cx="3867121" cy="494356"/>
            <a:chOff x="2053848" y="5188116"/>
            <a:chExt cx="3867121" cy="494356"/>
          </a:xfrm>
        </p:grpSpPr>
        <p:sp>
          <p:nvSpPr>
            <p:cNvPr id="81" name="TextBox 80"/>
            <p:cNvSpPr txBox="1"/>
            <p:nvPr/>
          </p:nvSpPr>
          <p:spPr>
            <a:xfrm>
              <a:off x="4561703" y="5188116"/>
              <a:ext cx="1359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2,4-DNP</a:t>
              </a:r>
              <a:endParaRPr lang="en-US" sz="24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53848" y="5220807"/>
              <a:ext cx="1359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2,4-DNP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Oxidative phosphorylation:  Learning objectives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orient="vert" idx="4294967295"/>
          </p:nvPr>
        </p:nvSpPr>
        <p:spPr>
          <a:xfrm>
            <a:off x="457200" y="1647825"/>
            <a:ext cx="8229600" cy="4943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Describe the mechanism of action of an </a:t>
            </a:r>
            <a:r>
              <a:rPr lang="en-US" sz="2400" dirty="0" err="1" smtClean="0">
                <a:latin typeface="Arial" charset="0"/>
              </a:rPr>
              <a:t>uncoupler</a:t>
            </a:r>
            <a:r>
              <a:rPr lang="en-US" sz="2400" dirty="0" smtClean="0">
                <a:latin typeface="Arial" charset="0"/>
              </a:rPr>
              <a:t> or inhibitor on the electron transfer chain or oxidative phosphorylation.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Recognize the site of inhibition of rotenone, carbon monoxide, </a:t>
            </a:r>
            <a:r>
              <a:rPr lang="en-US" sz="2400" dirty="0" err="1" smtClean="0">
                <a:latin typeface="Arial" charset="0"/>
              </a:rPr>
              <a:t>antimycin</a:t>
            </a:r>
            <a:r>
              <a:rPr lang="en-US" sz="2400" dirty="0" smtClean="0">
                <a:latin typeface="Arial" charset="0"/>
              </a:rPr>
              <a:t> A, and </a:t>
            </a:r>
            <a:r>
              <a:rPr lang="en-US" sz="2400" dirty="0" err="1" smtClean="0">
                <a:latin typeface="Arial" charset="0"/>
              </a:rPr>
              <a:t>oligomycin</a:t>
            </a:r>
            <a:r>
              <a:rPr lang="en-US" sz="2400" dirty="0" smtClean="0">
                <a:latin typeface="Arial" charset="0"/>
              </a:rPr>
              <a:t> and be able to describe the effect of these inhibitors.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Describe and understand the mechanism of how the F</a:t>
            </a:r>
            <a:r>
              <a:rPr lang="en-US" sz="2400" baseline="-25000" dirty="0" smtClean="0">
                <a:latin typeface="Arial" charset="0"/>
              </a:rPr>
              <a:t>o</a:t>
            </a:r>
            <a:r>
              <a:rPr lang="en-US" sz="2400" dirty="0" smtClean="0">
                <a:latin typeface="Arial" charset="0"/>
              </a:rPr>
              <a:t>F</a:t>
            </a:r>
            <a:r>
              <a:rPr lang="en-US" sz="2400" baseline="-25000" dirty="0" smtClean="0">
                <a:latin typeface="Arial" charset="0"/>
              </a:rPr>
              <a:t>1</a:t>
            </a:r>
            <a:r>
              <a:rPr lang="en-US" sz="2400" dirty="0" smtClean="0">
                <a:latin typeface="Arial" charset="0"/>
              </a:rPr>
              <a:t> ATPase complex forms ATP.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>
                <a:latin typeface="Arial" charset="0"/>
              </a:rPr>
              <a:t>Estimate the net potential yield of ATP for each of the entry points into the electron transport system and know why there are discrepancies.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07" y="114628"/>
            <a:ext cx="8427921" cy="1252728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Most ATP is not directly  produced during metabolism </a:t>
            </a:r>
            <a:endParaRPr lang="en-US" sz="3600" dirty="0"/>
          </a:p>
        </p:txBody>
      </p:sp>
      <p:pic>
        <p:nvPicPr>
          <p:cNvPr id="48" name="Picture 47" descr="figure_6.6oxphos-v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87" y="3429000"/>
            <a:ext cx="3364992" cy="3048000"/>
          </a:xfrm>
          <a:prstGeom prst="rect">
            <a:avLst/>
          </a:prstGeom>
        </p:spPr>
      </p:pic>
      <p:grpSp>
        <p:nvGrpSpPr>
          <p:cNvPr id="4" name="Group 50"/>
          <p:cNvGrpSpPr/>
          <p:nvPr/>
        </p:nvGrpSpPr>
        <p:grpSpPr>
          <a:xfrm>
            <a:off x="379082" y="1728877"/>
            <a:ext cx="5250088" cy="3742944"/>
            <a:chOff x="501307" y="1598465"/>
            <a:chExt cx="5250088" cy="3742944"/>
          </a:xfrm>
        </p:grpSpPr>
        <p:pic>
          <p:nvPicPr>
            <p:cNvPr id="45" name="Picture 44" descr="figure_6.6metabolis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307" y="1598465"/>
              <a:ext cx="3968496" cy="3742944"/>
            </a:xfrm>
            <a:prstGeom prst="rect">
              <a:avLst/>
            </a:prstGeom>
          </p:spPr>
        </p:pic>
        <p:sp>
          <p:nvSpPr>
            <p:cNvPr id="50" name="Right Arrow 49"/>
            <p:cNvSpPr/>
            <p:nvPr/>
          </p:nvSpPr>
          <p:spPr>
            <a:xfrm>
              <a:off x="4447127" y="4177320"/>
              <a:ext cx="1304268" cy="5447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948"/>
            <a:ext cx="8427921" cy="1252728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Oxidative phosphorylation produces most cellular ATP</a:t>
            </a:r>
            <a:endParaRPr lang="en-US" sz="3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22676" y="946736"/>
            <a:ext cx="5528921" cy="5688128"/>
            <a:chOff x="158732" y="674576"/>
            <a:chExt cx="5528921" cy="5688128"/>
          </a:xfrm>
        </p:grpSpPr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1734025" y="769485"/>
              <a:ext cx="1199051" cy="4845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1747914" y="2269827"/>
              <a:ext cx="1158928" cy="4845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1747915" y="3658285"/>
              <a:ext cx="1185162" cy="4845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1774149" y="2324786"/>
              <a:ext cx="13070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Glucose</a:t>
              </a: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1336433" y="5162899"/>
              <a:ext cx="14814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Acetyl </a:t>
              </a:r>
              <a:r>
                <a:rPr lang="en-US" sz="2000" dirty="0" err="1">
                  <a:latin typeface="Arial" charset="0"/>
                </a:rPr>
                <a:t>CoA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75" name="AutoShape 26"/>
            <p:cNvSpPr>
              <a:spLocks/>
            </p:cNvSpPr>
            <p:nvPr/>
          </p:nvSpPr>
          <p:spPr bwMode="auto">
            <a:xfrm>
              <a:off x="5169145" y="5084347"/>
              <a:ext cx="222218" cy="694229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5317290" y="5431461"/>
              <a:ext cx="37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" name="Group 42"/>
            <p:cNvGrpSpPr/>
            <p:nvPr/>
          </p:nvGrpSpPr>
          <p:grpSpPr>
            <a:xfrm>
              <a:off x="158732" y="674576"/>
              <a:ext cx="5379734" cy="5688128"/>
              <a:chOff x="158732" y="674576"/>
              <a:chExt cx="5379734" cy="5688128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158732" y="2233669"/>
                <a:ext cx="8065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Arial" charset="0"/>
                  </a:rPr>
                  <a:t>R5P</a:t>
                </a:r>
              </a:p>
            </p:txBody>
          </p:sp>
          <p:sp>
            <p:nvSpPr>
              <p:cNvPr id="79" name="AutoShape 8"/>
              <p:cNvSpPr>
                <a:spLocks noChangeArrowheads="1"/>
              </p:cNvSpPr>
              <p:nvPr/>
            </p:nvSpPr>
            <p:spPr bwMode="auto">
              <a:xfrm rot="6006863" flipV="1">
                <a:off x="1296983" y="2570969"/>
                <a:ext cx="428108" cy="520052"/>
              </a:xfrm>
              <a:custGeom>
                <a:avLst/>
                <a:gdLst>
                  <a:gd name="T0" fmla="*/ 234950 w 21600"/>
                  <a:gd name="T1" fmla="*/ -25 h 21600"/>
                  <a:gd name="T2" fmla="*/ 58716 w 21600"/>
                  <a:gd name="T3" fmla="*/ 267469 h 21600"/>
                  <a:gd name="T4" fmla="*/ 234950 w 21600"/>
                  <a:gd name="T5" fmla="*/ 133722 h 21600"/>
                  <a:gd name="T6" fmla="*/ 528638 w 21600"/>
                  <a:gd name="T7" fmla="*/ 267494 h 21600"/>
                  <a:gd name="T8" fmla="*/ 411163 w 21600"/>
                  <a:gd name="T9" fmla="*/ 401241 h 21600"/>
                  <a:gd name="T10" fmla="*/ 293688 w 21600"/>
                  <a:gd name="T11" fmla="*/ 26749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-1" y="10799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1747915" y="3693840"/>
                <a:ext cx="125923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err="1">
                    <a:latin typeface="Arial" charset="0"/>
                  </a:rPr>
                  <a:t>Pyruvate</a:t>
                </a: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81" name="AutoShape 12"/>
              <p:cNvSpPr>
                <a:spLocks noChangeArrowheads="1"/>
              </p:cNvSpPr>
              <p:nvPr/>
            </p:nvSpPr>
            <p:spPr bwMode="auto">
              <a:xfrm>
                <a:off x="1172268" y="2338195"/>
                <a:ext cx="498448" cy="1846939"/>
              </a:xfrm>
              <a:prstGeom prst="curvedRightArrow">
                <a:avLst>
                  <a:gd name="adj1" fmla="val 85077"/>
                  <a:gd name="adj2" fmla="val 170155"/>
                  <a:gd name="adj3" fmla="val 3333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 Box 13"/>
              <p:cNvSpPr txBox="1">
                <a:spLocks noChangeArrowheads="1"/>
              </p:cNvSpPr>
              <p:nvPr/>
            </p:nvSpPr>
            <p:spPr bwMode="auto">
              <a:xfrm>
                <a:off x="1587424" y="2821927"/>
                <a:ext cx="1493797" cy="84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</a:rPr>
                  <a:t>NADH + H</a:t>
                </a:r>
                <a:r>
                  <a:rPr lang="en-US" sz="1800" baseline="30000" dirty="0">
                    <a:solidFill>
                      <a:srgbClr val="FF0000"/>
                    </a:solidFill>
                    <a:latin typeface="Arial" charset="0"/>
                  </a:rPr>
                  <a:t>+</a:t>
                </a:r>
                <a:endParaRPr lang="en-US" sz="1800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</a:rPr>
                  <a:t>and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</a:rPr>
                  <a:t>ATP</a:t>
                </a:r>
              </a:p>
            </p:txBody>
          </p:sp>
          <p:sp>
            <p:nvSpPr>
              <p:cNvPr id="83" name="Text Box 14"/>
              <p:cNvSpPr txBox="1">
                <a:spLocks noChangeArrowheads="1"/>
              </p:cNvSpPr>
              <p:nvPr/>
            </p:nvSpPr>
            <p:spPr bwMode="auto">
              <a:xfrm>
                <a:off x="1706454" y="794620"/>
                <a:ext cx="12900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Arial" charset="0"/>
                  </a:rPr>
                  <a:t>Glycogen </a:t>
                </a:r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>
                <a:off x="1229406" y="829302"/>
                <a:ext cx="504620" cy="1891774"/>
              </a:xfrm>
              <a:prstGeom prst="curvedRight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2963353" y="674576"/>
                <a:ext cx="437430" cy="2020496"/>
              </a:xfrm>
              <a:prstGeom prst="curvedRightArrow">
                <a:avLst>
                  <a:gd name="adj1" fmla="val 81016"/>
                  <a:gd name="adj2" fmla="val 162032"/>
                  <a:gd name="adj3" fmla="val 3333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AutoShape 17"/>
              <p:cNvSpPr>
                <a:spLocks noChangeArrowheads="1"/>
              </p:cNvSpPr>
              <p:nvPr/>
            </p:nvSpPr>
            <p:spPr bwMode="auto">
              <a:xfrm flipH="1" flipV="1">
                <a:off x="2972569" y="2172532"/>
                <a:ext cx="394346" cy="1955286"/>
              </a:xfrm>
              <a:prstGeom prst="curvedRightArrow">
                <a:avLst>
                  <a:gd name="adj1" fmla="val 95515"/>
                  <a:gd name="adj2" fmla="val 191029"/>
                  <a:gd name="adj3" fmla="val 3333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AutoShape 18"/>
              <p:cNvSpPr>
                <a:spLocks noChangeArrowheads="1"/>
              </p:cNvSpPr>
              <p:nvPr/>
            </p:nvSpPr>
            <p:spPr bwMode="auto">
              <a:xfrm flipH="1">
                <a:off x="852999" y="2295860"/>
                <a:ext cx="447522" cy="251658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 Box 19"/>
              <p:cNvSpPr txBox="1">
                <a:spLocks noChangeArrowheads="1"/>
              </p:cNvSpPr>
              <p:nvPr/>
            </p:nvSpPr>
            <p:spPr bwMode="auto">
              <a:xfrm>
                <a:off x="3665046" y="2211019"/>
                <a:ext cx="18734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Arial" charset="0"/>
                  </a:rPr>
                  <a:t>d</a:t>
                </a:r>
                <a:r>
                  <a:rPr lang="en-US" sz="2000" dirty="0" smtClean="0">
                    <a:latin typeface="Arial" charset="0"/>
                  </a:rPr>
                  <a:t>isaccharides</a:t>
                </a:r>
                <a:endParaRPr lang="en-US" sz="2000" dirty="0">
                  <a:latin typeface="Arial" charset="0"/>
                </a:endParaRPr>
              </a:p>
            </p:txBody>
          </p:sp>
          <p:sp>
            <p:nvSpPr>
              <p:cNvPr id="89" name="AutoShape 20"/>
              <p:cNvSpPr>
                <a:spLocks noChangeArrowheads="1"/>
              </p:cNvSpPr>
              <p:nvPr/>
            </p:nvSpPr>
            <p:spPr bwMode="auto">
              <a:xfrm flipV="1">
                <a:off x="3325922" y="2322484"/>
                <a:ext cx="445978" cy="274799"/>
              </a:xfrm>
              <a:prstGeom prst="rightArrow">
                <a:avLst>
                  <a:gd name="adj1" fmla="val 50000"/>
                  <a:gd name="adj2" fmla="val 38026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1955680" y="4516868"/>
                <a:ext cx="766545" cy="293204"/>
              </a:xfrm>
              <a:prstGeom prst="rightArrow">
                <a:avLst>
                  <a:gd name="adj1" fmla="val 50000"/>
                  <a:gd name="adj2" fmla="val 6973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1327966" y="5120323"/>
                <a:ext cx="1481452" cy="48451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AutoShape 24"/>
              <p:cNvSpPr>
                <a:spLocks noChangeArrowheads="1"/>
              </p:cNvSpPr>
              <p:nvPr/>
            </p:nvSpPr>
            <p:spPr bwMode="auto">
              <a:xfrm rot="10800000" flipH="1" flipV="1">
                <a:off x="2906843" y="5241995"/>
                <a:ext cx="817885" cy="274799"/>
              </a:xfrm>
              <a:prstGeom prst="rightArrow">
                <a:avLst>
                  <a:gd name="adj1" fmla="val 50000"/>
                  <a:gd name="adj2" fmla="val 6973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 Box 25"/>
              <p:cNvSpPr txBox="1">
                <a:spLocks noChangeArrowheads="1"/>
              </p:cNvSpPr>
              <p:nvPr/>
            </p:nvSpPr>
            <p:spPr bwMode="auto">
              <a:xfrm>
                <a:off x="3751166" y="4917448"/>
                <a:ext cx="1481453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Arial" charset="0"/>
                  </a:rPr>
                  <a:t>NADH + H</a:t>
                </a:r>
                <a:r>
                  <a:rPr lang="en-US" sz="1800" baseline="30000" dirty="0">
                    <a:solidFill>
                      <a:srgbClr val="FF0000"/>
                    </a:solidFill>
                    <a:latin typeface="Arial" charset="0"/>
                  </a:rPr>
                  <a:t>+</a:t>
                </a:r>
                <a:endParaRPr lang="en-US" sz="1800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Arial" charset="0"/>
                  </a:rPr>
                  <a:t>and FADH</a:t>
                </a:r>
                <a:r>
                  <a:rPr lang="en-US" sz="1800" baseline="-25000" dirty="0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1800" dirty="0">
                  <a:solidFill>
                    <a:srgbClr val="FF0000"/>
                  </a:solidFill>
                  <a:latin typeface="Arial" charset="0"/>
                </a:endParaRPr>
              </a:p>
              <a:p>
                <a:pPr algn="ctr"/>
                <a:r>
                  <a:rPr lang="en-US" sz="1800" dirty="0">
                    <a:latin typeface="Arial" charset="0"/>
                  </a:rPr>
                  <a:t>and CO</a:t>
                </a:r>
                <a:r>
                  <a:rPr lang="en-US" sz="1800" baseline="-25000" dirty="0">
                    <a:latin typeface="Arial" charset="0"/>
                  </a:rPr>
                  <a:t>2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94" name="Text Box 28"/>
              <p:cNvSpPr txBox="1">
                <a:spLocks noChangeArrowheads="1"/>
              </p:cNvSpPr>
              <p:nvPr/>
            </p:nvSpPr>
            <p:spPr bwMode="auto">
              <a:xfrm>
                <a:off x="649076" y="4381440"/>
                <a:ext cx="1413554" cy="54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i="1" dirty="0"/>
                  <a:t>aerobic</a:t>
                </a:r>
              </a:p>
              <a:p>
                <a:pPr algn="r">
                  <a:lnSpc>
                    <a:spcPct val="80000"/>
                  </a:lnSpc>
                </a:pPr>
                <a:r>
                  <a:rPr lang="en-US" i="1" dirty="0"/>
                  <a:t>conditions</a:t>
                </a:r>
              </a:p>
            </p:txBody>
          </p:sp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2883695" y="5596340"/>
                <a:ext cx="803997" cy="766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i="1" dirty="0"/>
                  <a:t>citric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i="1" dirty="0"/>
                  <a:t>acid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i="1" dirty="0"/>
                  <a:t>cycle</a:t>
                </a: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5526544" y="4566820"/>
            <a:ext cx="3444376" cy="2221533"/>
            <a:chOff x="5594572" y="4294660"/>
            <a:chExt cx="3444376" cy="2221533"/>
          </a:xfrm>
        </p:grpSpPr>
        <p:sp>
          <p:nvSpPr>
            <p:cNvPr id="97" name="Rectangle 2"/>
            <p:cNvSpPr>
              <a:spLocks noChangeArrowheads="1"/>
            </p:cNvSpPr>
            <p:nvPr/>
          </p:nvSpPr>
          <p:spPr bwMode="auto">
            <a:xfrm>
              <a:off x="5774071" y="5090132"/>
              <a:ext cx="3111050" cy="624806"/>
            </a:xfrm>
            <a:prstGeom prst="rect">
              <a:avLst/>
            </a:prstGeom>
            <a:solidFill>
              <a:srgbClr val="CC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5594572" y="5017847"/>
              <a:ext cx="34443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Electron transport</a:t>
              </a:r>
            </a:p>
            <a:p>
              <a:pPr algn="ctr"/>
              <a:r>
                <a:rPr lang="en-US" sz="2000" dirty="0">
                  <a:latin typeface="Arial" charset="0"/>
                </a:rPr>
                <a:t>Oxidative phosphorylation</a:t>
              </a:r>
            </a:p>
          </p:txBody>
        </p:sp>
        <p:sp>
          <p:nvSpPr>
            <p:cNvPr id="99" name="Arc 30"/>
            <p:cNvSpPr>
              <a:spLocks/>
            </p:cNvSpPr>
            <p:nvPr/>
          </p:nvSpPr>
          <p:spPr bwMode="auto">
            <a:xfrm rot="13700641" flipH="1">
              <a:off x="6689312" y="4206565"/>
              <a:ext cx="925639" cy="1101830"/>
            </a:xfrm>
            <a:custGeom>
              <a:avLst/>
              <a:gdLst>
                <a:gd name="T0" fmla="*/ 0 w 21600"/>
                <a:gd name="T1" fmla="*/ 0 h 21600"/>
                <a:gd name="T2" fmla="*/ 1016000 w 21600"/>
                <a:gd name="T3" fmla="*/ 1133475 h 21600"/>
                <a:gd name="T4" fmla="*/ 0 w 21600"/>
                <a:gd name="T5" fmla="*/ 113347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5948450" y="4332265"/>
              <a:ext cx="634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O</a:t>
              </a:r>
              <a:r>
                <a:rPr lang="en-US" sz="2000" baseline="-25000" dirty="0">
                  <a:latin typeface="Arial" charset="0"/>
                </a:rPr>
                <a:t>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7520950" y="4348175"/>
              <a:ext cx="7901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  <a:r>
                <a:rPr lang="en-US" sz="2000" baseline="-25000">
                  <a:latin typeface="Arial" charset="0"/>
                </a:rPr>
                <a:t>2</a:t>
              </a:r>
              <a:r>
                <a:rPr lang="en-US" sz="2000">
                  <a:latin typeface="Arial" charset="0"/>
                </a:rPr>
                <a:t>O</a:t>
              </a:r>
            </a:p>
          </p:txBody>
        </p:sp>
        <p:sp>
          <p:nvSpPr>
            <p:cNvPr id="102" name="Arc 33"/>
            <p:cNvSpPr>
              <a:spLocks/>
            </p:cNvSpPr>
            <p:nvPr/>
          </p:nvSpPr>
          <p:spPr bwMode="auto">
            <a:xfrm rot="7899359" flipH="1" flipV="1">
              <a:off x="6769557" y="5502459"/>
              <a:ext cx="925639" cy="1101830"/>
            </a:xfrm>
            <a:custGeom>
              <a:avLst/>
              <a:gdLst>
                <a:gd name="T0" fmla="*/ 0 w 21600"/>
                <a:gd name="T1" fmla="*/ 0 h 21600"/>
                <a:gd name="T2" fmla="*/ 1016000 w 21600"/>
                <a:gd name="T3" fmla="*/ 1133475 h 21600"/>
                <a:gd name="T4" fmla="*/ 0 w 21600"/>
                <a:gd name="T5" fmla="*/ 113347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34"/>
            <p:cNvSpPr txBox="1">
              <a:spLocks noChangeArrowheads="1"/>
            </p:cNvSpPr>
            <p:nvPr/>
          </p:nvSpPr>
          <p:spPr bwMode="auto">
            <a:xfrm>
              <a:off x="7736995" y="6059161"/>
              <a:ext cx="658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ATP</a:t>
              </a:r>
            </a:p>
          </p:txBody>
        </p:sp>
        <p:sp>
          <p:nvSpPr>
            <p:cNvPr id="104" name="Text Box 35"/>
            <p:cNvSpPr txBox="1">
              <a:spLocks noChangeArrowheads="1"/>
            </p:cNvSpPr>
            <p:nvPr/>
          </p:nvSpPr>
          <p:spPr bwMode="auto">
            <a:xfrm>
              <a:off x="5697198" y="6060606"/>
              <a:ext cx="1322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ADP + P</a:t>
              </a:r>
              <a:r>
                <a:rPr lang="en-US" sz="1800" baseline="-25000" dirty="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195839" y="545897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</a:rPr>
              <a:t>Acetyl </a:t>
            </a:r>
            <a:r>
              <a:rPr lang="en-US" sz="2000" dirty="0" err="1">
                <a:latin typeface="Arial" charset="0"/>
              </a:rPr>
              <a:t>CoA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114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Oxidative phosphorylation and the electron transfer chain are coupled</a:t>
            </a:r>
            <a:endParaRPr lang="en-US" sz="3600" dirty="0"/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Oxidative phosphorylation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is aerobic (i.e., in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is a stepwise process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transfers electrons from reduced carriers to O</a:t>
            </a:r>
            <a:r>
              <a:rPr lang="en-US" baseline="-25000" dirty="0" smtClean="0"/>
              <a:t>2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generates 3 moles ATP for every mole NADH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Electron transfer chain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is a series of coupled oxidation-reduction reactions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is catalyzed by membrane-bound proteins on the inner membrane of mitochondria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principles of redox reactions</a:t>
            </a:r>
            <a:endParaRPr lang="en-US" sz="3600" dirty="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9713" y="2321925"/>
            <a:ext cx="8637587" cy="1747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0538" y="1512300"/>
            <a:ext cx="816133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An oxidation-reduction (redox) reaction involves 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an electron donor and an electron acceptor.</a:t>
            </a:r>
            <a:endParaRPr kumimoji="0" lang="en-US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60350" y="4134850"/>
            <a:ext cx="86217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200">
                <a:latin typeface="Arial" charset="0"/>
              </a:rPr>
              <a:t>The redox potential expresses the tendency of an electron donor to reduce its conjugate acceptor.</a:t>
            </a:r>
          </a:p>
          <a:p>
            <a:pPr algn="ctr" eaLnBrk="1" hangingPunct="1">
              <a:spcBef>
                <a:spcPct val="45000"/>
              </a:spcBef>
            </a:pPr>
            <a:endParaRPr lang="en-US" sz="2200">
              <a:latin typeface="Arial" charset="0"/>
            </a:endParaRPr>
          </a:p>
          <a:p>
            <a:pPr algn="ctr" eaLnBrk="1" hangingPunct="1">
              <a:spcBef>
                <a:spcPct val="45000"/>
              </a:spcBef>
            </a:pPr>
            <a:r>
              <a:rPr lang="en-US" sz="2200">
                <a:latin typeface="Arial" charset="0"/>
              </a:rPr>
              <a:t>Under standard conditions (25</a:t>
            </a:r>
            <a:r>
              <a:rPr lang="en-US" sz="2200" baseline="30000">
                <a:latin typeface="Arial" charset="0"/>
              </a:rPr>
              <a:t>o</a:t>
            </a:r>
            <a:r>
              <a:rPr lang="en-US" sz="2200">
                <a:latin typeface="Arial" charset="0"/>
              </a:rPr>
              <a:t>C, pH 7, [donor]=[acceptor]=1 M),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 the redox potential is E</a:t>
            </a:r>
            <a:r>
              <a:rPr lang="en-US" sz="2200" baseline="-25000">
                <a:latin typeface="Arial" charset="0"/>
              </a:rPr>
              <a:t>o</a:t>
            </a:r>
            <a:r>
              <a:rPr lang="en-US" sz="2200">
                <a:latin typeface="Arial" charset="0"/>
              </a:rPr>
              <a:t>’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200">
                <a:latin typeface="Arial" charset="0"/>
              </a:rPr>
              <a:t>E</a:t>
            </a:r>
            <a:r>
              <a:rPr lang="en-US" sz="2200" baseline="-25000">
                <a:latin typeface="Arial" charset="0"/>
              </a:rPr>
              <a:t>o</a:t>
            </a:r>
            <a:r>
              <a:rPr lang="en-US" sz="2200">
                <a:latin typeface="Arial" charset="0"/>
              </a:rPr>
              <a:t>’ is measured relative to the standard hydrogen electrode.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96900" y="2436225"/>
            <a:ext cx="794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 charset="0"/>
              </a:rPr>
              <a:t>Fe</a:t>
            </a:r>
            <a:r>
              <a:rPr lang="en-US" sz="2800" b="1" baseline="30000">
                <a:latin typeface="Arial" charset="0"/>
              </a:rPr>
              <a:t>2+</a:t>
            </a:r>
            <a:r>
              <a:rPr lang="en-US" sz="2800" b="1">
                <a:latin typeface="Arial" charset="0"/>
              </a:rPr>
              <a:t>       +        Cu</a:t>
            </a:r>
            <a:r>
              <a:rPr lang="en-US" sz="2800" b="1" baseline="30000">
                <a:latin typeface="Arial" charset="0"/>
              </a:rPr>
              <a:t>2+</a:t>
            </a:r>
            <a:r>
              <a:rPr lang="en-US" sz="2800" b="1">
                <a:latin typeface="Arial" charset="0"/>
              </a:rPr>
              <a:t>                Fe</a:t>
            </a:r>
            <a:r>
              <a:rPr lang="en-US" sz="2800" b="1" baseline="30000">
                <a:latin typeface="Arial" charset="0"/>
              </a:rPr>
              <a:t>3+</a:t>
            </a:r>
            <a:r>
              <a:rPr lang="en-US" sz="2800" b="1">
                <a:latin typeface="Arial" charset="0"/>
              </a:rPr>
              <a:t>       +       Cu</a:t>
            </a:r>
            <a:r>
              <a:rPr lang="en-US" sz="2800" b="1" baseline="30000">
                <a:latin typeface="Arial" charset="0"/>
              </a:rPr>
              <a:t>+</a:t>
            </a:r>
            <a:endParaRPr lang="en-US" sz="2800" b="1">
              <a:latin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3239500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e</a:t>
            </a:r>
            <a:r>
              <a:rPr lang="en-US" sz="2000" baseline="30000">
                <a:latin typeface="Arial" charset="0"/>
              </a:rPr>
              <a:t>-</a:t>
            </a:r>
            <a:r>
              <a:rPr lang="en-US" sz="2000">
                <a:latin typeface="Arial" charset="0"/>
              </a:rPr>
              <a:t> donor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698750" y="3234738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e</a:t>
            </a:r>
            <a:r>
              <a:rPr lang="en-US" sz="2000" baseline="30000">
                <a:latin typeface="Arial" charset="0"/>
              </a:rPr>
              <a:t>-</a:t>
            </a:r>
            <a:r>
              <a:rPr lang="en-US" sz="2000">
                <a:latin typeface="Arial" charset="0"/>
              </a:rPr>
              <a:t> acceptor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165725" y="3082338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oxidized</a:t>
            </a:r>
          </a:p>
          <a:p>
            <a:pPr algn="ctr"/>
            <a:r>
              <a:rPr lang="en-US" sz="2000">
                <a:latin typeface="Arial" charset="0"/>
              </a:rPr>
              <a:t> donor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526338" y="3082338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reduced</a:t>
            </a:r>
          </a:p>
          <a:p>
            <a:pPr algn="ctr"/>
            <a:r>
              <a:rPr lang="en-US" sz="2000">
                <a:latin typeface="Arial" charset="0"/>
              </a:rPr>
              <a:t>acceptor</a:t>
            </a:r>
          </a:p>
        </p:txBody>
      </p:sp>
      <p:pic>
        <p:nvPicPr>
          <p:cNvPr id="37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116388" y="2545763"/>
            <a:ext cx="1012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36763" y="2290175"/>
            <a:ext cx="5068887" cy="32178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7CA41"/>
                </a:solidFill>
                <a:latin typeface="Arial" charset="0"/>
              </a:rPr>
              <a:t>Reduction potentials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49834"/>
            <a:ext cx="8229600" cy="4625609"/>
          </a:xfrm>
        </p:spPr>
        <p:txBody>
          <a:bodyPr/>
          <a:lstStyle/>
          <a:p>
            <a:pPr marL="0" indent="0" algn="ctr" eaLnBrk="1" hangingPunct="1">
              <a:spcBef>
                <a:spcPct val="45000"/>
              </a:spcBef>
              <a:buFontTx/>
              <a:buNone/>
            </a:pPr>
            <a:r>
              <a:rPr lang="en-US" sz="2000" i="1">
                <a:latin typeface="Arial" charset="0"/>
              </a:rPr>
              <a:t>Compounds with a large negative E</a:t>
            </a:r>
            <a:r>
              <a:rPr lang="en-US" sz="2000" i="1" baseline="-25000">
                <a:latin typeface="Arial" charset="0"/>
              </a:rPr>
              <a:t>o</a:t>
            </a:r>
            <a:r>
              <a:rPr lang="en-US" sz="2000" i="1">
                <a:latin typeface="Arial" charset="0"/>
              </a:rPr>
              <a:t> are strong reducing agents.</a:t>
            </a:r>
          </a:p>
          <a:p>
            <a:pPr lvl="1" eaLnBrk="1" hangingPunct="1">
              <a:spcBef>
                <a:spcPct val="45000"/>
              </a:spcBef>
              <a:buFont typeface="Times" charset="0"/>
              <a:buChar char="•"/>
            </a:pPr>
            <a:endParaRPr lang="en-US" sz="2000" i="1">
              <a:latin typeface="Arial" charset="0"/>
              <a:ea typeface="ＭＳ Ｐゴシック" charset="-128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60350" y="5706092"/>
            <a:ext cx="86217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45000"/>
              </a:spcBef>
            </a:pPr>
            <a:r>
              <a:rPr lang="en-US" sz="2000" i="1" dirty="0">
                <a:latin typeface="Arial" charset="0"/>
              </a:rPr>
              <a:t>Compounds with a large positive </a:t>
            </a:r>
            <a:r>
              <a:rPr lang="en-US" sz="2000" i="1" dirty="0" err="1">
                <a:latin typeface="Arial" charset="0"/>
              </a:rPr>
              <a:t>E</a:t>
            </a:r>
            <a:r>
              <a:rPr lang="en-US" sz="2000" i="1" baseline="-25000" dirty="0" err="1">
                <a:latin typeface="Arial" charset="0"/>
              </a:rPr>
              <a:t>o</a:t>
            </a:r>
            <a:r>
              <a:rPr lang="en-US" sz="2000" i="1" dirty="0">
                <a:latin typeface="Arial" charset="0"/>
              </a:rPr>
              <a:t> are strong oxidizing agents.</a:t>
            </a:r>
          </a:p>
        </p:txBody>
      </p:sp>
      <p:graphicFrame>
        <p:nvGraphicFramePr>
          <p:cNvPr id="175226" name="Group 122"/>
          <p:cNvGraphicFramePr>
            <a:graphicFrameLocks noGrp="1"/>
          </p:cNvGraphicFramePr>
          <p:nvPr/>
        </p:nvGraphicFramePr>
        <p:xfrm>
          <a:off x="2171700" y="2396538"/>
          <a:ext cx="4799013" cy="3017520"/>
        </p:xfrm>
        <a:graphic>
          <a:graphicData uri="http://schemas.openxmlformats.org/drawingml/2006/table">
            <a:tbl>
              <a:tblPr/>
              <a:tblGrid>
                <a:gridCol w="3717925"/>
                <a:gridCol w="1081088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Redox pair</a:t>
                      </a:r>
                    </a:p>
                  </a:txBody>
                  <a:tcPr horzOverflow="overflow">
                    <a:lnL cap="flat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E</a:t>
                      </a:r>
                      <a:r>
                        <a:rPr kumimoji="0" lang="en-US" sz="24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o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’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 (V)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NAD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+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/ NADH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FMN / FMNH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Cytochrome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 Fe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3+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/Fe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1/2 O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 / 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-0.32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-0.22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+0.07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</a:rPr>
                        <a:t>+0.82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  <p:bldP spid="17510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Coupled oxidation-reduction reactions</a:t>
            </a:r>
            <a:endParaRPr lang="en-US"/>
          </a:p>
        </p:txBody>
      </p:sp>
      <p:pic>
        <p:nvPicPr>
          <p:cNvPr id="28675" name="Picture 24" descr="0611_Redox_pairsA"/>
          <p:cNvPicPr>
            <a:picLocks noChangeAspect="1" noChangeArrowheads="1"/>
          </p:cNvPicPr>
          <p:nvPr/>
        </p:nvPicPr>
        <p:blipFill>
          <a:blip r:embed="rId3">
            <a:lum bright="2000" contrast="50000"/>
          </a:blip>
          <a:srcRect/>
          <a:stretch>
            <a:fillRect/>
          </a:stretch>
        </p:blipFill>
        <p:spPr bwMode="auto">
          <a:xfrm>
            <a:off x="2446126" y="1711089"/>
            <a:ext cx="4211505" cy="49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5334</TotalTime>
  <Words>1519</Words>
  <Application>Microsoft Macintosh PowerPoint</Application>
  <PresentationFormat>On-screen Show (4:3)</PresentationFormat>
  <Paragraphs>442</Paragraphs>
  <Slides>26</Slides>
  <Notes>26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Oxidative phosphorylation</vt:lpstr>
      <vt:lpstr>Oxidative phosphorylation:  Learning objectives</vt:lpstr>
      <vt:lpstr>Oxidative phosphorylation:  Learning objectives</vt:lpstr>
      <vt:lpstr>Most ATP is not directly  produced during metabolism </vt:lpstr>
      <vt:lpstr>Oxidative phosphorylation produces most cellular ATP</vt:lpstr>
      <vt:lpstr>Oxidative phosphorylation and the electron transfer chain are coupled</vt:lpstr>
      <vt:lpstr>General principles of redox reactions</vt:lpstr>
      <vt:lpstr>Reduction potentials</vt:lpstr>
      <vt:lpstr>Coupled oxidation-reduction reactions</vt:lpstr>
      <vt:lpstr>Respiratory electron carriers</vt:lpstr>
      <vt:lpstr>ETC and ATP synthase are on the inner mitochondrial membrane</vt:lpstr>
      <vt:lpstr>Mitochondrial electron transport chain organization</vt:lpstr>
      <vt:lpstr>Reactions in electron transport chain</vt:lpstr>
      <vt:lpstr>Mitochondrial electron transport chain</vt:lpstr>
      <vt:lpstr>Complex I:  NADH dehydrogenase</vt:lpstr>
      <vt:lpstr>Reactions in electron transport chain</vt:lpstr>
      <vt:lpstr>Redox states of coenzyme Q</vt:lpstr>
      <vt:lpstr>Complex III:  cytochrome bc1</vt:lpstr>
      <vt:lpstr>Complex IV:  cytochrome c oxidase</vt:lpstr>
      <vt:lpstr>Chemiosmotic Coupling Theory</vt:lpstr>
      <vt:lpstr>Oxidative phosphorylation is indirectly coupled to electron transfer chain</vt:lpstr>
      <vt:lpstr>Oxidative phosphorylation is indirectly coupled to electron transfer chain</vt:lpstr>
      <vt:lpstr>ATP synthase is also an ATPase</vt:lpstr>
      <vt:lpstr>ATP synthase</vt:lpstr>
      <vt:lpstr>Slide 25</vt:lpstr>
      <vt:lpstr>2,4-dinitrophenol and aspirin are synthetic uncouplers</vt:lpstr>
    </vt:vector>
  </TitlesOfParts>
  <Company>LSUHSC Biochemistry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Bioenergetics</dc:title>
  <dc:creator>Sunyoung Kim</dc:creator>
  <cp:lastModifiedBy>Sunyoung Kim</cp:lastModifiedBy>
  <cp:revision>87</cp:revision>
  <cp:lastPrinted>2011-08-15T14:45:56Z</cp:lastPrinted>
  <dcterms:created xsi:type="dcterms:W3CDTF">2011-09-15T00:18:38Z</dcterms:created>
  <dcterms:modified xsi:type="dcterms:W3CDTF">2011-09-15T00:19:58Z</dcterms:modified>
</cp:coreProperties>
</file>